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4" r:id="rId11"/>
    <p:sldId id="266" r:id="rId12"/>
    <p:sldId id="283" r:id="rId13"/>
    <p:sldId id="268" r:id="rId14"/>
    <p:sldId id="269" r:id="rId15"/>
    <p:sldId id="267" r:id="rId16"/>
    <p:sldId id="270" r:id="rId17"/>
    <p:sldId id="271" r:id="rId18"/>
    <p:sldId id="272" r:id="rId19"/>
    <p:sldId id="273" r:id="rId20"/>
    <p:sldId id="274" r:id="rId21"/>
    <p:sldId id="275" r:id="rId22"/>
    <p:sldId id="278" r:id="rId23"/>
    <p:sldId id="276" r:id="rId24"/>
    <p:sldId id="277" r:id="rId25"/>
    <p:sldId id="279" r:id="rId26"/>
    <p:sldId id="280" r:id="rId27"/>
    <p:sldId id="282" r:id="rId28"/>
    <p:sldId id="281" r:id="rId29"/>
  </p:sldIdLst>
  <p:sldSz cx="12192000" cy="6858000"/>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119" d="100"/>
          <a:sy n="119" d="100"/>
        </p:scale>
        <p:origin x="96" y="4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dLbls>
          <c:showLegendKey val="0"/>
          <c:showVal val="0"/>
          <c:showCatName val="0"/>
          <c:showSerName val="0"/>
          <c:showPercent val="0"/>
          <c:showBubbleSize val="0"/>
        </c:dLbls>
        <c:gapWidth val="150"/>
        <c:axId val="130691424"/>
        <c:axId val="130691032"/>
      </c:barChart>
      <c:catAx>
        <c:axId val="130691424"/>
        <c:scaling>
          <c:orientation val="minMax"/>
        </c:scaling>
        <c:delete val="0"/>
        <c:axPos val="b"/>
        <c:majorTickMark val="out"/>
        <c:minorTickMark val="none"/>
        <c:tickLblPos val="nextTo"/>
        <c:crossAx val="130691032"/>
        <c:crosses val="autoZero"/>
        <c:auto val="1"/>
        <c:lblAlgn val="ctr"/>
        <c:lblOffset val="100"/>
        <c:noMultiLvlLbl val="0"/>
      </c:catAx>
      <c:valAx>
        <c:axId val="130691032"/>
        <c:scaling>
          <c:orientation val="minMax"/>
        </c:scaling>
        <c:delete val="0"/>
        <c:axPos val="l"/>
        <c:majorGridlines/>
        <c:majorTickMark val="out"/>
        <c:minorTickMark val="none"/>
        <c:tickLblPos val="nextTo"/>
        <c:crossAx val="130691424"/>
        <c:crosses val="autoZero"/>
        <c:crossBetween val="between"/>
      </c:valAx>
    </c:plotArea>
    <c:legend>
      <c:legendPos val="r"/>
      <c:layout/>
      <c:overlay val="0"/>
    </c:legend>
    <c:plotVisOnly val="1"/>
    <c:dispBlanksAs val="gap"/>
    <c:showDLblsOverMax val="0"/>
  </c:chart>
  <c:spPr>
    <a:ln>
      <a:noFill/>
    </a:ln>
  </c:spPr>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0.32593</cdr:x>
      <cdr:y>0.25075</cdr:y>
    </cdr:from>
    <cdr:to>
      <cdr:x>0.47556</cdr:x>
      <cdr:y>0.5677</cdr:y>
    </cdr:to>
    <cdr:cxnSp macro="">
      <cdr:nvCxnSpPr>
        <cdr:cNvPr id="3" name="Straight Connector 2"/>
        <cdr:cNvCxnSpPr/>
      </cdr:nvCxnSpPr>
      <cdr:spPr>
        <a:xfrm xmlns:a="http://schemas.openxmlformats.org/drawingml/2006/main" flipH="1">
          <a:off x="2095501" y="1190625"/>
          <a:ext cx="962025" cy="1504950"/>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0.47556</cdr:x>
      <cdr:y>0.25075</cdr:y>
    </cdr:from>
    <cdr:to>
      <cdr:x>0.62074</cdr:x>
      <cdr:y>0.57172</cdr:y>
    </cdr:to>
    <cdr:cxnSp macro="">
      <cdr:nvCxnSpPr>
        <cdr:cNvPr id="5" name="Straight Connector 4"/>
        <cdr:cNvCxnSpPr/>
      </cdr:nvCxnSpPr>
      <cdr:spPr>
        <a:xfrm xmlns:a="http://schemas.openxmlformats.org/drawingml/2006/main">
          <a:off x="3057526" y="1190625"/>
          <a:ext cx="933450" cy="1524000"/>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0.40889</cdr:x>
      <cdr:y>0.04213</cdr:y>
    </cdr:from>
    <cdr:to>
      <cdr:x>0.54222</cdr:x>
      <cdr:y>0.09629</cdr:y>
    </cdr:to>
    <cdr:sp macro="" textlink="">
      <cdr:nvSpPr>
        <cdr:cNvPr id="10" name="TextBox 9"/>
        <cdr:cNvSpPr txBox="1"/>
      </cdr:nvSpPr>
      <cdr:spPr>
        <a:xfrm xmlns:a="http://schemas.openxmlformats.org/drawingml/2006/main">
          <a:off x="2628900" y="200025"/>
          <a:ext cx="857251" cy="25717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b="1" dirty="0"/>
            <a:t>Synthesis</a:t>
          </a:r>
        </a:p>
      </cdr:txBody>
    </cdr:sp>
  </cdr:relSizeAnchor>
  <cdr:relSizeAnchor xmlns:cdr="http://schemas.openxmlformats.org/drawingml/2006/chartDrawing">
    <cdr:from>
      <cdr:x>0.24817</cdr:x>
      <cdr:y>0.60181</cdr:y>
    </cdr:from>
    <cdr:to>
      <cdr:x>0.4</cdr:x>
      <cdr:y>0.68205</cdr:y>
    </cdr:to>
    <cdr:sp macro="" textlink="">
      <cdr:nvSpPr>
        <cdr:cNvPr id="11" name="TextBox 10"/>
        <cdr:cNvSpPr txBox="1"/>
      </cdr:nvSpPr>
      <cdr:spPr>
        <a:xfrm xmlns:a="http://schemas.openxmlformats.org/drawingml/2006/main">
          <a:off x="950496" y="2839420"/>
          <a:ext cx="581526" cy="37858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b="1" dirty="0"/>
            <a:t>Thesis</a:t>
          </a:r>
        </a:p>
      </cdr:txBody>
    </cdr:sp>
  </cdr:relSizeAnchor>
  <cdr:relSizeAnchor xmlns:cdr="http://schemas.openxmlformats.org/drawingml/2006/chartDrawing">
    <cdr:from>
      <cdr:x>0.58815</cdr:x>
      <cdr:y>0.60181</cdr:y>
    </cdr:from>
    <cdr:to>
      <cdr:x>0.73037</cdr:x>
      <cdr:y>0.66199</cdr:y>
    </cdr:to>
    <cdr:sp macro="" textlink="">
      <cdr:nvSpPr>
        <cdr:cNvPr id="12" name="TextBox 11"/>
        <cdr:cNvSpPr txBox="1"/>
      </cdr:nvSpPr>
      <cdr:spPr>
        <a:xfrm xmlns:a="http://schemas.openxmlformats.org/drawingml/2006/main">
          <a:off x="3781426" y="2857500"/>
          <a:ext cx="914400" cy="28575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b="1"/>
            <a:t>Anti-thesis</a:t>
          </a:r>
        </a:p>
      </cdr:txBody>
    </cdr:sp>
  </cdr:relSizeAnchor>
  <cdr:relSizeAnchor xmlns:cdr="http://schemas.openxmlformats.org/drawingml/2006/chartDrawing">
    <cdr:from>
      <cdr:x>0.23351</cdr:x>
      <cdr:y>0.68806</cdr:y>
    </cdr:from>
    <cdr:to>
      <cdr:x>0.41926</cdr:x>
      <cdr:y>0.77633</cdr:y>
    </cdr:to>
    <cdr:sp macro="" textlink="">
      <cdr:nvSpPr>
        <cdr:cNvPr id="13" name="TextBox 12"/>
        <cdr:cNvSpPr txBox="1"/>
      </cdr:nvSpPr>
      <cdr:spPr>
        <a:xfrm xmlns:a="http://schemas.openxmlformats.org/drawingml/2006/main">
          <a:off x="894347" y="3246359"/>
          <a:ext cx="711441" cy="41646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a:t>Social Problem</a:t>
          </a:r>
        </a:p>
      </cdr:txBody>
    </cdr:sp>
  </cdr:relSizeAnchor>
  <cdr:relSizeAnchor xmlns:cdr="http://schemas.openxmlformats.org/drawingml/2006/chartDrawing">
    <cdr:from>
      <cdr:x>0.57778</cdr:x>
      <cdr:y>0.68606</cdr:y>
    </cdr:from>
    <cdr:to>
      <cdr:x>0.76593</cdr:x>
      <cdr:y>0.75827</cdr:y>
    </cdr:to>
    <cdr:sp macro="" textlink="">
      <cdr:nvSpPr>
        <cdr:cNvPr id="14" name="TextBox 13"/>
        <cdr:cNvSpPr txBox="1"/>
      </cdr:nvSpPr>
      <cdr:spPr>
        <a:xfrm xmlns:a="http://schemas.openxmlformats.org/drawingml/2006/main">
          <a:off x="3714751" y="3257550"/>
          <a:ext cx="1209675" cy="34289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State Solution</a:t>
          </a:r>
        </a:p>
      </cdr:txBody>
    </cdr:sp>
  </cdr:relSizeAnchor>
  <cdr:relSizeAnchor xmlns:cdr="http://schemas.openxmlformats.org/drawingml/2006/chartDrawing">
    <cdr:from>
      <cdr:x>0.32593</cdr:x>
      <cdr:y>0.5677</cdr:y>
    </cdr:from>
    <cdr:to>
      <cdr:x>0.62222</cdr:x>
      <cdr:y>0.5677</cdr:y>
    </cdr:to>
    <cdr:cxnSp macro="">
      <cdr:nvCxnSpPr>
        <cdr:cNvPr id="16" name="Straight Connector 15"/>
        <cdr:cNvCxnSpPr/>
      </cdr:nvCxnSpPr>
      <cdr:spPr>
        <a:xfrm xmlns:a="http://schemas.openxmlformats.org/drawingml/2006/main">
          <a:off x="2095501" y="2695575"/>
          <a:ext cx="1905000" cy="0"/>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0.38074</cdr:x>
      <cdr:y>0.13641</cdr:y>
    </cdr:from>
    <cdr:to>
      <cdr:x>0.58074</cdr:x>
      <cdr:y>0.2006</cdr:y>
    </cdr:to>
    <cdr:sp macro="" textlink="">
      <cdr:nvSpPr>
        <cdr:cNvPr id="17" name="TextBox 16"/>
        <cdr:cNvSpPr txBox="1"/>
      </cdr:nvSpPr>
      <cdr:spPr>
        <a:xfrm xmlns:a="http://schemas.openxmlformats.org/drawingml/2006/main">
          <a:off x="2447927" y="647700"/>
          <a:ext cx="1285874" cy="3048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More State Power</a:t>
          </a:r>
        </a:p>
      </cdr:txBody>
    </cdr:sp>
  </cdr:relSizeAnchor>
  <cdr:relSizeAnchor xmlns:cdr="http://schemas.openxmlformats.org/drawingml/2006/chartDrawing">
    <cdr:from>
      <cdr:x>0.14764</cdr:x>
      <cdr:y>0.38516</cdr:y>
    </cdr:from>
    <cdr:to>
      <cdr:x>0.25185</cdr:x>
      <cdr:y>0.44935</cdr:y>
    </cdr:to>
    <cdr:sp macro="" textlink="">
      <cdr:nvSpPr>
        <cdr:cNvPr id="2" name="TextBox 1"/>
        <cdr:cNvSpPr txBox="1"/>
      </cdr:nvSpPr>
      <cdr:spPr>
        <a:xfrm xmlns:a="http://schemas.openxmlformats.org/drawingml/2006/main">
          <a:off x="565484" y="1817236"/>
          <a:ext cx="399115" cy="30285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a:t>Time</a:t>
          </a:r>
        </a:p>
      </cdr:txBody>
    </cdr:sp>
  </cdr:relSizeAnchor>
  <cdr:relSizeAnchor xmlns:cdr="http://schemas.openxmlformats.org/drawingml/2006/chartDrawing">
    <cdr:from>
      <cdr:x>0.28365</cdr:x>
      <cdr:y>0.25174</cdr:y>
    </cdr:from>
    <cdr:to>
      <cdr:x>0.28365</cdr:x>
      <cdr:y>0.56641</cdr:y>
    </cdr:to>
    <cdr:cxnSp macro="">
      <cdr:nvCxnSpPr>
        <cdr:cNvPr id="6" name="Straight Arrow Connector 5"/>
        <cdr:cNvCxnSpPr/>
      </cdr:nvCxnSpPr>
      <cdr:spPr>
        <a:xfrm xmlns:a="http://schemas.openxmlformats.org/drawingml/2006/main" flipH="1" flipV="1">
          <a:off x="1685925" y="1104900"/>
          <a:ext cx="1" cy="1381125"/>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F0AA7E-BF6E-4D81-B704-C04C9E6D0E80}" type="datetimeFigureOut">
              <a:rPr lang="en-US" smtClean="0"/>
              <a:t>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4BBDD-DE94-4E48-B46C-F4F5062873E6}" type="slidenum">
              <a:rPr lang="en-US" smtClean="0"/>
              <a:t>‹#›</a:t>
            </a:fld>
            <a:endParaRPr lang="en-US"/>
          </a:p>
        </p:txBody>
      </p:sp>
    </p:spTree>
    <p:extLst>
      <p:ext uri="{BB962C8B-B14F-4D97-AF65-F5344CB8AC3E}">
        <p14:creationId xmlns:p14="http://schemas.microsoft.com/office/powerpoint/2010/main" val="3113026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F0AA7E-BF6E-4D81-B704-C04C9E6D0E80}" type="datetimeFigureOut">
              <a:rPr lang="en-US" smtClean="0"/>
              <a:t>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4BBDD-DE94-4E48-B46C-F4F5062873E6}" type="slidenum">
              <a:rPr lang="en-US" smtClean="0"/>
              <a:t>‹#›</a:t>
            </a:fld>
            <a:endParaRPr lang="en-US"/>
          </a:p>
        </p:txBody>
      </p:sp>
    </p:spTree>
    <p:extLst>
      <p:ext uri="{BB962C8B-B14F-4D97-AF65-F5344CB8AC3E}">
        <p14:creationId xmlns:p14="http://schemas.microsoft.com/office/powerpoint/2010/main" val="3869790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F0AA7E-BF6E-4D81-B704-C04C9E6D0E80}" type="datetimeFigureOut">
              <a:rPr lang="en-US" smtClean="0"/>
              <a:t>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4BBDD-DE94-4E48-B46C-F4F5062873E6}" type="slidenum">
              <a:rPr lang="en-US" smtClean="0"/>
              <a:t>‹#›</a:t>
            </a:fld>
            <a:endParaRPr lang="en-US"/>
          </a:p>
        </p:txBody>
      </p:sp>
    </p:spTree>
    <p:extLst>
      <p:ext uri="{BB962C8B-B14F-4D97-AF65-F5344CB8AC3E}">
        <p14:creationId xmlns:p14="http://schemas.microsoft.com/office/powerpoint/2010/main" val="26322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0F0AA7E-BF6E-4D81-B704-C04C9E6D0E80}" type="datetimeFigureOut">
              <a:rPr lang="en-US" smtClean="0"/>
              <a:t>2/16/2014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4BBDD-DE94-4E48-B46C-F4F5062873E6}" type="slidenum">
              <a:rPr lang="en-US" smtClean="0"/>
              <a:t>‹#›</a:t>
            </a:fld>
            <a:endParaRPr lang="en-US"/>
          </a:p>
        </p:txBody>
      </p:sp>
    </p:spTree>
    <p:extLst>
      <p:ext uri="{BB962C8B-B14F-4D97-AF65-F5344CB8AC3E}">
        <p14:creationId xmlns:p14="http://schemas.microsoft.com/office/powerpoint/2010/main" val="712037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0F0AA7E-BF6E-4D81-B704-C04C9E6D0E80}" type="datetimeFigureOut">
              <a:rPr lang="en-US" smtClean="0"/>
              <a:t>2/16/2014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4BBDD-DE94-4E48-B46C-F4F5062873E6}" type="slidenum">
              <a:rPr lang="en-US" smtClean="0"/>
              <a:t>‹#›</a:t>
            </a:fld>
            <a:endParaRPr lang="en-US"/>
          </a:p>
        </p:txBody>
      </p:sp>
    </p:spTree>
    <p:extLst>
      <p:ext uri="{BB962C8B-B14F-4D97-AF65-F5344CB8AC3E}">
        <p14:creationId xmlns:p14="http://schemas.microsoft.com/office/powerpoint/2010/main" val="3746758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F0AA7E-BF6E-4D81-B704-C04C9E6D0E80}" type="datetimeFigureOut">
              <a:rPr lang="en-US" smtClean="0"/>
              <a:t>2/16/2014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4BBDD-DE94-4E48-B46C-F4F5062873E6}" type="slidenum">
              <a:rPr lang="en-US" smtClean="0"/>
              <a:t>‹#›</a:t>
            </a:fld>
            <a:endParaRPr lang="en-US"/>
          </a:p>
        </p:txBody>
      </p:sp>
    </p:spTree>
    <p:extLst>
      <p:ext uri="{BB962C8B-B14F-4D97-AF65-F5344CB8AC3E}">
        <p14:creationId xmlns:p14="http://schemas.microsoft.com/office/powerpoint/2010/main" val="3455401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F0AA7E-BF6E-4D81-B704-C04C9E6D0E80}" type="datetimeFigureOut">
              <a:rPr lang="en-US" smtClean="0"/>
              <a:t>2/16/2014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4BBDD-DE94-4E48-B46C-F4F5062873E6}" type="slidenum">
              <a:rPr lang="en-US" smtClean="0"/>
              <a:t>‹#›</a:t>
            </a:fld>
            <a:endParaRPr lang="en-US"/>
          </a:p>
        </p:txBody>
      </p:sp>
    </p:spTree>
    <p:extLst>
      <p:ext uri="{BB962C8B-B14F-4D97-AF65-F5344CB8AC3E}">
        <p14:creationId xmlns:p14="http://schemas.microsoft.com/office/powerpoint/2010/main" val="2117521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F0AA7E-BF6E-4D81-B704-C04C9E6D0E80}" type="datetimeFigureOut">
              <a:rPr lang="en-US" smtClean="0"/>
              <a:t>2/16/2014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4BBDD-DE94-4E48-B46C-F4F5062873E6}" type="slidenum">
              <a:rPr lang="en-US" smtClean="0"/>
              <a:t>‹#›</a:t>
            </a:fld>
            <a:endParaRPr lang="en-US"/>
          </a:p>
        </p:txBody>
      </p:sp>
    </p:spTree>
    <p:extLst>
      <p:ext uri="{BB962C8B-B14F-4D97-AF65-F5344CB8AC3E}">
        <p14:creationId xmlns:p14="http://schemas.microsoft.com/office/powerpoint/2010/main" val="1595463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F0AA7E-BF6E-4D81-B704-C04C9E6D0E80}" type="datetimeFigureOut">
              <a:rPr lang="en-US" smtClean="0"/>
              <a:t>2/16/2014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4BBDD-DE94-4E48-B46C-F4F5062873E6}" type="slidenum">
              <a:rPr lang="en-US" smtClean="0"/>
              <a:t>‹#›</a:t>
            </a:fld>
            <a:endParaRPr lang="en-US"/>
          </a:p>
        </p:txBody>
      </p:sp>
    </p:spTree>
    <p:extLst>
      <p:ext uri="{BB962C8B-B14F-4D97-AF65-F5344CB8AC3E}">
        <p14:creationId xmlns:p14="http://schemas.microsoft.com/office/powerpoint/2010/main" val="812343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F0AA7E-BF6E-4D81-B704-C04C9E6D0E80}" type="datetimeFigureOut">
              <a:rPr lang="en-US" smtClean="0"/>
              <a:t>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4BBDD-DE94-4E48-B46C-F4F5062873E6}" type="slidenum">
              <a:rPr lang="en-US" smtClean="0"/>
              <a:t>‹#›</a:t>
            </a:fld>
            <a:endParaRPr lang="en-US"/>
          </a:p>
        </p:txBody>
      </p:sp>
    </p:spTree>
    <p:extLst>
      <p:ext uri="{BB962C8B-B14F-4D97-AF65-F5344CB8AC3E}">
        <p14:creationId xmlns:p14="http://schemas.microsoft.com/office/powerpoint/2010/main" val="1013155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F0AA7E-BF6E-4D81-B704-C04C9E6D0E80}" type="datetimeFigureOut">
              <a:rPr lang="en-US" smtClean="0"/>
              <a:t>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4BBDD-DE94-4E48-B46C-F4F5062873E6}" type="slidenum">
              <a:rPr lang="en-US" smtClean="0"/>
              <a:t>‹#›</a:t>
            </a:fld>
            <a:endParaRPr lang="en-US"/>
          </a:p>
        </p:txBody>
      </p:sp>
    </p:spTree>
    <p:extLst>
      <p:ext uri="{BB962C8B-B14F-4D97-AF65-F5344CB8AC3E}">
        <p14:creationId xmlns:p14="http://schemas.microsoft.com/office/powerpoint/2010/main" val="704674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F0AA7E-BF6E-4D81-B704-C04C9E6D0E80}" type="datetimeFigureOut">
              <a:rPr lang="en-US" smtClean="0"/>
              <a:t>2/16/2014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4BBDD-DE94-4E48-B46C-F4F5062873E6}" type="slidenum">
              <a:rPr lang="en-US" smtClean="0"/>
              <a:t>‹#›</a:t>
            </a:fld>
            <a:endParaRPr lang="en-US"/>
          </a:p>
        </p:txBody>
      </p:sp>
    </p:spTree>
    <p:extLst>
      <p:ext uri="{BB962C8B-B14F-4D97-AF65-F5344CB8AC3E}">
        <p14:creationId xmlns:p14="http://schemas.microsoft.com/office/powerpoint/2010/main" val="234323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hyperlink" Target="http://www.1939nyworldsfair.com/worlds_fair/wf_tour/zone-2/wpa.ht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artic.edu/sites/default/files/libraries/pubs/1937/AIC1937NewHrznAmArt_comb.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pabld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58063" y="673768"/>
            <a:ext cx="6063915" cy="4427621"/>
          </a:xfrm>
          <a:prstGeom prst="rect">
            <a:avLst/>
          </a:prstGeom>
          <a:noFill/>
          <a:ln>
            <a:noFill/>
          </a:ln>
          <a:extLst/>
        </p:spPr>
      </p:pic>
      <p:sp>
        <p:nvSpPr>
          <p:cNvPr id="5" name="TextBox 4"/>
          <p:cNvSpPr txBox="1"/>
          <p:nvPr/>
        </p:nvSpPr>
        <p:spPr>
          <a:xfrm>
            <a:off x="609600" y="954505"/>
            <a:ext cx="4251158" cy="2246769"/>
          </a:xfrm>
          <a:prstGeom prst="rect">
            <a:avLst/>
          </a:prstGeom>
          <a:noFill/>
        </p:spPr>
        <p:txBody>
          <a:bodyPr wrap="square" rtlCol="0">
            <a:spAutoFit/>
          </a:bodyPr>
          <a:lstStyle/>
          <a:p>
            <a:r>
              <a:rPr lang="en-US" dirty="0" smtClean="0">
                <a:solidFill>
                  <a:srgbClr val="FF0000"/>
                </a:solidFill>
              </a:rPr>
              <a:t>Art </a:t>
            </a:r>
            <a:r>
              <a:rPr lang="en-US" dirty="0">
                <a:solidFill>
                  <a:srgbClr val="FF0000"/>
                </a:solidFill>
              </a:rPr>
              <a:t>in Service of the State?: </a:t>
            </a:r>
            <a:endParaRPr lang="en-US" dirty="0" smtClean="0">
              <a:solidFill>
                <a:srgbClr val="FF0000"/>
              </a:solidFill>
            </a:endParaRPr>
          </a:p>
          <a:p>
            <a:r>
              <a:rPr lang="en-US" dirty="0" smtClean="0">
                <a:solidFill>
                  <a:srgbClr val="FF0000"/>
                </a:solidFill>
              </a:rPr>
              <a:t>Or</a:t>
            </a:r>
            <a:r>
              <a:rPr lang="en-US" dirty="0">
                <a:solidFill>
                  <a:srgbClr val="FF0000"/>
                </a:solidFill>
              </a:rPr>
              <a:t>, the Political Economy of New Deal Art (1933-1943) as Seen Through the Lens of State </a:t>
            </a:r>
            <a:r>
              <a:rPr lang="en-US" dirty="0" smtClean="0">
                <a:solidFill>
                  <a:srgbClr val="FF0000"/>
                </a:solidFill>
              </a:rPr>
              <a:t>Theory </a:t>
            </a:r>
          </a:p>
          <a:p>
            <a:endParaRPr lang="en-US" dirty="0"/>
          </a:p>
          <a:p>
            <a:r>
              <a:rPr lang="en-US" dirty="0" smtClean="0"/>
              <a:t>Cameron M. Weber</a:t>
            </a:r>
          </a:p>
          <a:p>
            <a:r>
              <a:rPr lang="en-US" sz="1600" dirty="0" smtClean="0"/>
              <a:t>PhD student in economics and historical studies,</a:t>
            </a:r>
          </a:p>
          <a:p>
            <a:r>
              <a:rPr lang="en-US" sz="1600" dirty="0" smtClean="0"/>
              <a:t>New School for Social Research</a:t>
            </a:r>
            <a:endParaRPr lang="en-US" sz="1600" dirty="0"/>
          </a:p>
        </p:txBody>
      </p:sp>
      <p:sp>
        <p:nvSpPr>
          <p:cNvPr id="6" name="TextBox 5"/>
          <p:cNvSpPr txBox="1"/>
          <p:nvPr/>
        </p:nvSpPr>
        <p:spPr>
          <a:xfrm>
            <a:off x="6240380" y="5927558"/>
            <a:ext cx="4957010" cy="369332"/>
          </a:xfrm>
          <a:prstGeom prst="rect">
            <a:avLst/>
          </a:prstGeom>
          <a:noFill/>
        </p:spPr>
        <p:txBody>
          <a:bodyPr wrap="square" rtlCol="0">
            <a:spAutoFit/>
          </a:bodyPr>
          <a:lstStyle/>
          <a:p>
            <a:r>
              <a:rPr lang="en-US" dirty="0" smtClean="0"/>
              <a:t>From the 1939-1940 Worlds Fair, Queens, NY</a:t>
            </a:r>
            <a:endParaRPr lang="en-US" dirty="0"/>
          </a:p>
        </p:txBody>
      </p:sp>
    </p:spTree>
    <p:extLst>
      <p:ext uri="{BB962C8B-B14F-4D97-AF65-F5344CB8AC3E}">
        <p14:creationId xmlns:p14="http://schemas.microsoft.com/office/powerpoint/2010/main" val="430360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PA Works Progress Administrati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14737" y="1026696"/>
            <a:ext cx="5195473" cy="417896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PA Works Progress Administ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452" y="1228683"/>
            <a:ext cx="4828674" cy="397698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612232" y="5895474"/>
            <a:ext cx="7056355" cy="369332"/>
          </a:xfrm>
          <a:prstGeom prst="rect">
            <a:avLst/>
          </a:prstGeom>
          <a:noFill/>
        </p:spPr>
        <p:txBody>
          <a:bodyPr wrap="none" rtlCol="0">
            <a:spAutoFit/>
          </a:bodyPr>
          <a:lstStyle/>
          <a:p>
            <a:r>
              <a:rPr lang="en-US" smtClean="0">
                <a:hlinkClick r:id="rId4"/>
              </a:rPr>
              <a:t>http://www.1939nyworldsfair.com/worlds_fair/wf_tour/zone-2/wpa.htm</a:t>
            </a:r>
            <a:endParaRPr lang="en-US" dirty="0"/>
          </a:p>
        </p:txBody>
      </p:sp>
    </p:spTree>
    <p:extLst>
      <p:ext uri="{BB962C8B-B14F-4D97-AF65-F5344CB8AC3E}">
        <p14:creationId xmlns:p14="http://schemas.microsoft.com/office/powerpoint/2010/main" val="1320284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0000"/>
                </a:solidFill>
              </a:rPr>
              <a:t>The Political Economy of New Deal Art</a:t>
            </a:r>
            <a:endParaRPr lang="en-US" dirty="0"/>
          </a:p>
        </p:txBody>
      </p:sp>
      <p:sp>
        <p:nvSpPr>
          <p:cNvPr id="3" name="Content Placeholder 2"/>
          <p:cNvSpPr>
            <a:spLocks noGrp="1"/>
          </p:cNvSpPr>
          <p:nvPr>
            <p:ph idx="1"/>
          </p:nvPr>
        </p:nvSpPr>
        <p:spPr/>
        <p:txBody>
          <a:bodyPr/>
          <a:lstStyle/>
          <a:p>
            <a:pPr marL="0" indent="0">
              <a:buNone/>
            </a:pPr>
            <a:r>
              <a:rPr lang="en-US" dirty="0" smtClean="0"/>
              <a:t>Order of Presentation</a:t>
            </a:r>
          </a:p>
          <a:p>
            <a:pPr marL="0" indent="0">
              <a:buNone/>
            </a:pPr>
            <a:endParaRPr lang="en-US" dirty="0" smtClean="0"/>
          </a:p>
          <a:p>
            <a:pPr marL="514350" indent="-514350">
              <a:buAutoNum type="arabicParenR"/>
            </a:pPr>
            <a:r>
              <a:rPr lang="en-US" dirty="0" smtClean="0"/>
              <a:t>New Deal as structural change not “reform”</a:t>
            </a:r>
          </a:p>
          <a:p>
            <a:pPr marL="514350" indent="-514350">
              <a:buAutoNum type="arabicParenR"/>
            </a:pPr>
            <a:r>
              <a:rPr lang="en-US" dirty="0" smtClean="0"/>
              <a:t>State Theory and Propaganda</a:t>
            </a:r>
          </a:p>
          <a:p>
            <a:pPr marL="514350" indent="-514350">
              <a:buAutoNum type="arabicParenR"/>
            </a:pPr>
            <a:r>
              <a:rPr lang="en-US" dirty="0" smtClean="0"/>
              <a:t>Findings from the Archives</a:t>
            </a:r>
          </a:p>
          <a:p>
            <a:pPr marL="514350" indent="-514350">
              <a:buAutoNum type="arabicParenR"/>
            </a:pPr>
            <a:r>
              <a:rPr lang="en-US" dirty="0" smtClean="0"/>
              <a:t>Summation </a:t>
            </a:r>
            <a:endParaRPr lang="en-US" dirty="0"/>
          </a:p>
        </p:txBody>
      </p:sp>
    </p:spTree>
    <p:extLst>
      <p:ext uri="{BB962C8B-B14F-4D97-AF65-F5344CB8AC3E}">
        <p14:creationId xmlns:p14="http://schemas.microsoft.com/office/powerpoint/2010/main" val="3799393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The Political Economy of New Deal Art</a:t>
            </a:r>
            <a:br>
              <a:rPr lang="en-US" dirty="0" smtClean="0">
                <a:solidFill>
                  <a:srgbClr val="FF0000"/>
                </a:solidFill>
              </a:rPr>
            </a:br>
            <a:r>
              <a:rPr lang="en-US" sz="3600" dirty="0" smtClean="0"/>
              <a:t>New Deal as structural change not “reform”</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a:t>Jonathon Harris </a:t>
            </a:r>
            <a:r>
              <a:rPr lang="en-US" dirty="0" smtClean="0"/>
              <a:t>(</a:t>
            </a:r>
            <a:r>
              <a:rPr lang="en-US" i="1" dirty="0" smtClean="0"/>
              <a:t>Federal </a:t>
            </a:r>
            <a:r>
              <a:rPr lang="en-US" i="1" dirty="0"/>
              <a:t>Art and National Culture: the Politics of Identity in New Deal America </a:t>
            </a:r>
            <a:r>
              <a:rPr lang="en-US" dirty="0" smtClean="0"/>
              <a:t>1995) claims,</a:t>
            </a:r>
          </a:p>
          <a:p>
            <a:pPr marL="0" indent="0">
              <a:buNone/>
            </a:pPr>
            <a:endParaRPr lang="en-US" dirty="0" smtClean="0"/>
          </a:p>
          <a:p>
            <a:pPr marL="0" indent="0">
              <a:buNone/>
            </a:pPr>
            <a:r>
              <a:rPr lang="en-US" dirty="0" smtClean="0"/>
              <a:t>   Both </a:t>
            </a:r>
            <a:r>
              <a:rPr lang="en-US" dirty="0"/>
              <a:t>the art and FDR’s speeches were “‘national-popular’ rhetoric supporting Roosevelt’s </a:t>
            </a:r>
            <a:r>
              <a:rPr lang="en-US" dirty="0" smtClean="0"/>
              <a:t>reformist policies”.</a:t>
            </a:r>
          </a:p>
          <a:p>
            <a:pPr marL="0" indent="0">
              <a:buNone/>
            </a:pPr>
            <a:r>
              <a:rPr lang="en-US" dirty="0" smtClean="0"/>
              <a:t>   In </a:t>
            </a:r>
            <a:r>
              <a:rPr lang="en-US" dirty="0"/>
              <a:t>the final analysis Harris finds that the New Deal served the interests of </a:t>
            </a:r>
            <a:r>
              <a:rPr lang="en-US" i="1" dirty="0"/>
              <a:t>monopoly </a:t>
            </a:r>
            <a:r>
              <a:rPr lang="en-US" i="1" dirty="0" smtClean="0"/>
              <a:t>capitalism</a:t>
            </a:r>
            <a:r>
              <a:rPr lang="en-US" dirty="0" smtClean="0"/>
              <a:t>.  </a:t>
            </a:r>
          </a:p>
          <a:p>
            <a:pPr marL="0" indent="0">
              <a:buNone/>
            </a:pPr>
            <a:r>
              <a:rPr lang="en-US" dirty="0" smtClean="0"/>
              <a:t>    I propose that the New Deal served a self-interested </a:t>
            </a:r>
            <a:r>
              <a:rPr lang="en-US" i="1" dirty="0" smtClean="0"/>
              <a:t>state </a:t>
            </a:r>
            <a:r>
              <a:rPr lang="en-US" dirty="0" smtClean="0"/>
              <a:t>and that the change was radical, not “reformist”.</a:t>
            </a:r>
            <a:endParaRPr lang="en-US" dirty="0"/>
          </a:p>
        </p:txBody>
      </p:sp>
    </p:spTree>
    <p:extLst>
      <p:ext uri="{BB962C8B-B14F-4D97-AF65-F5344CB8AC3E}">
        <p14:creationId xmlns:p14="http://schemas.microsoft.com/office/powerpoint/2010/main" val="738987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Political Economy of New Deal Art</a:t>
            </a:r>
            <a:br>
              <a:rPr lang="en-US" dirty="0" smtClean="0">
                <a:solidFill>
                  <a:srgbClr val="FF0000"/>
                </a:solidFill>
              </a:rPr>
            </a:br>
            <a:r>
              <a:rPr lang="en-US" sz="3600" dirty="0" smtClean="0"/>
              <a:t>New Deal as structural change not “reform”</a:t>
            </a:r>
            <a:endParaRPr lang="en-US" sz="3600" dirty="0"/>
          </a:p>
        </p:txBody>
      </p:sp>
      <p:sp>
        <p:nvSpPr>
          <p:cNvPr id="3" name="Content Placeholder 2"/>
          <p:cNvSpPr>
            <a:spLocks noGrp="1"/>
          </p:cNvSpPr>
          <p:nvPr>
            <p:ph idx="1"/>
          </p:nvPr>
        </p:nvSpPr>
        <p:spPr/>
        <p:txBody>
          <a:bodyPr/>
          <a:lstStyle/>
          <a:p>
            <a:pPr marL="0" indent="0">
              <a:buNone/>
            </a:pPr>
            <a:r>
              <a:rPr lang="en-US" dirty="0" smtClean="0"/>
              <a:t>    Fishback (</a:t>
            </a:r>
            <a:r>
              <a:rPr lang="en-US" i="1" dirty="0" smtClean="0"/>
              <a:t>New Palgrave Dictionary of Economics </a:t>
            </a:r>
            <a:r>
              <a:rPr lang="en-US" dirty="0" smtClean="0"/>
              <a:t>2008) writes New Deal “created the most dramatic peacetime expansion of government in American economic history”. </a:t>
            </a:r>
          </a:p>
          <a:p>
            <a:pPr marL="0" indent="0">
              <a:buNone/>
            </a:pPr>
            <a:endParaRPr lang="en-US" dirty="0" smtClean="0"/>
          </a:p>
          <a:p>
            <a:pPr marL="0" indent="0">
              <a:buNone/>
            </a:pPr>
            <a:r>
              <a:rPr lang="en-US" dirty="0" smtClean="0"/>
              <a:t>   US </a:t>
            </a:r>
            <a:r>
              <a:rPr lang="en-US" dirty="0"/>
              <a:t>President’s Office of Management and Budget (2013) reports </a:t>
            </a:r>
            <a:r>
              <a:rPr lang="en-US" dirty="0" smtClean="0"/>
              <a:t>federal </a:t>
            </a:r>
            <a:r>
              <a:rPr lang="en-US" dirty="0"/>
              <a:t>revenues as a percentage of the economy almost doubled between 1933 </a:t>
            </a:r>
            <a:r>
              <a:rPr lang="en-US" dirty="0" smtClean="0"/>
              <a:t>and 1940. In other words, </a:t>
            </a:r>
            <a:r>
              <a:rPr lang="en-US" i="1" dirty="0" smtClean="0"/>
              <a:t>the size of the federal government almost doubled</a:t>
            </a:r>
            <a:r>
              <a:rPr lang="en-US" dirty="0" smtClean="0"/>
              <a:t> during the New Deal.</a:t>
            </a:r>
          </a:p>
          <a:p>
            <a:pPr marL="0" indent="0">
              <a:buNone/>
            </a:pPr>
            <a:r>
              <a:rPr lang="en-US" dirty="0" smtClean="0"/>
              <a:t> </a:t>
            </a:r>
            <a:r>
              <a:rPr lang="en-US" dirty="0"/>
              <a:t> </a:t>
            </a:r>
          </a:p>
          <a:p>
            <a:pPr marL="0" indent="0">
              <a:buNone/>
            </a:pPr>
            <a:endParaRPr lang="en-US" dirty="0"/>
          </a:p>
        </p:txBody>
      </p:sp>
    </p:spTree>
    <p:extLst>
      <p:ext uri="{BB962C8B-B14F-4D97-AF65-F5344CB8AC3E}">
        <p14:creationId xmlns:p14="http://schemas.microsoft.com/office/powerpoint/2010/main" val="70583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The Political Economy of New Deal Art</a:t>
            </a:r>
            <a:br>
              <a:rPr lang="en-US" dirty="0">
                <a:solidFill>
                  <a:srgbClr val="FF0000"/>
                </a:solidFill>
              </a:rPr>
            </a:br>
            <a:r>
              <a:rPr lang="en-US" sz="3600" dirty="0">
                <a:solidFill>
                  <a:prstClr val="black"/>
                </a:solidFill>
              </a:rPr>
              <a:t>New Deal as structural change not “reform”</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   Beito (</a:t>
            </a:r>
            <a:r>
              <a:rPr lang="en-US" i="1" dirty="0" smtClean="0"/>
              <a:t>From Mutual Aid to the Welfare State </a:t>
            </a:r>
            <a:r>
              <a:rPr lang="en-US" dirty="0" smtClean="0"/>
              <a:t>2000</a:t>
            </a:r>
            <a:r>
              <a:rPr lang="en-US" dirty="0"/>
              <a:t>) and Cohen </a:t>
            </a:r>
            <a:r>
              <a:rPr lang="en-US" dirty="0" smtClean="0"/>
              <a:t>(</a:t>
            </a:r>
            <a:r>
              <a:rPr lang="en-US" i="1" dirty="0" smtClean="0"/>
              <a:t>Making of a New Deal </a:t>
            </a:r>
            <a:r>
              <a:rPr lang="en-US" dirty="0" smtClean="0"/>
              <a:t>1990</a:t>
            </a:r>
            <a:r>
              <a:rPr lang="en-US" dirty="0"/>
              <a:t>) </a:t>
            </a:r>
            <a:r>
              <a:rPr lang="en-US" dirty="0" smtClean="0"/>
              <a:t>claim </a:t>
            </a:r>
            <a:r>
              <a:rPr lang="en-US" dirty="0"/>
              <a:t>that the social welfare programs offered by the state in effect “crowded-out” the previously existing decentralized mutual aid.  </a:t>
            </a:r>
          </a:p>
          <a:p>
            <a:pPr marL="0" indent="0">
              <a:buNone/>
            </a:pPr>
            <a:endParaRPr lang="en-US" dirty="0" smtClean="0"/>
          </a:p>
          <a:p>
            <a:pPr marL="0" indent="0">
              <a:buNone/>
            </a:pPr>
            <a:r>
              <a:rPr lang="en-US" dirty="0" smtClean="0"/>
              <a:t>   Smith (“New Deal Order” 2008</a:t>
            </a:r>
            <a:r>
              <a:rPr lang="en-US" dirty="0"/>
              <a:t>) proposes </a:t>
            </a:r>
            <a:r>
              <a:rPr lang="en-US" dirty="0" smtClean="0"/>
              <a:t>massive WPA public works projects also helped </a:t>
            </a:r>
            <a:r>
              <a:rPr lang="en-US" dirty="0"/>
              <a:t>to acculturate a larger presence for the federal state into the daily lives of Americans. </a:t>
            </a:r>
          </a:p>
        </p:txBody>
      </p:sp>
    </p:spTree>
    <p:extLst>
      <p:ext uri="{BB962C8B-B14F-4D97-AF65-F5344CB8AC3E}">
        <p14:creationId xmlns:p14="http://schemas.microsoft.com/office/powerpoint/2010/main" val="969105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The Political Economy of New Deal Art</a:t>
            </a:r>
            <a:br>
              <a:rPr lang="en-US" dirty="0">
                <a:solidFill>
                  <a:srgbClr val="FF0000"/>
                </a:solidFill>
              </a:rPr>
            </a:br>
            <a:r>
              <a:rPr lang="en-US" sz="3600" dirty="0">
                <a:solidFill>
                  <a:prstClr val="black"/>
                </a:solidFill>
              </a:rPr>
              <a:t>New Deal as structural change not “reform”</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   Almost 25% of American families received income from the WPA   (between 1% and 2% being artists on the WPA/Federal Art Project).</a:t>
            </a:r>
          </a:p>
          <a:p>
            <a:pPr marL="0" indent="0">
              <a:buNone/>
            </a:pPr>
            <a:endParaRPr lang="en-US" dirty="0"/>
          </a:p>
          <a:p>
            <a:pPr marL="0" indent="0">
              <a:buNone/>
            </a:pPr>
            <a:r>
              <a:rPr lang="en-US" dirty="0" smtClean="0"/>
              <a:t>   Expectations became that federal government would or should use relief monies to act as “employer-of last-resort” (Howard </a:t>
            </a:r>
            <a:r>
              <a:rPr lang="en-US" i="1" dirty="0" smtClean="0"/>
              <a:t>The WPA and Federal Relief Policy</a:t>
            </a:r>
            <a:r>
              <a:rPr lang="en-US" dirty="0" smtClean="0"/>
              <a:t> 1943, Foster and McChesney “A New </a:t>
            </a:r>
            <a:r>
              <a:rPr lang="en-US" dirty="0" err="1" smtClean="0"/>
              <a:t>New</a:t>
            </a:r>
            <a:r>
              <a:rPr lang="en-US" dirty="0" smtClean="0"/>
              <a:t> Deal Under Obama?” 2009).</a:t>
            </a:r>
          </a:p>
          <a:p>
            <a:pPr marL="0" indent="0">
              <a:buNone/>
            </a:pPr>
            <a:endParaRPr lang="en-US" dirty="0" smtClean="0"/>
          </a:p>
          <a:p>
            <a:pPr marL="0" indent="0">
              <a:buNone/>
            </a:pPr>
            <a:r>
              <a:rPr lang="en-US" dirty="0" smtClean="0">
                <a:effectLst/>
                <a:latin typeface="Times New Roman" panose="02020603050405020304" pitchFamily="18" charset="0"/>
                <a:ea typeface="Calibri" panose="020F0502020204030204" pitchFamily="34" charset="0"/>
              </a:rPr>
              <a:t> </a:t>
            </a:r>
            <a:r>
              <a:rPr lang="en-US" dirty="0" smtClean="0">
                <a:effectLst/>
                <a:ea typeface="Calibri" panose="020F0502020204030204" pitchFamily="34" charset="0"/>
              </a:rPr>
              <a:t>  In 1936 only 30% of the labor force was employed with private entities, the rest were in “public works and government service, the Works Progress Administration and relief” (Barber </a:t>
            </a:r>
            <a:r>
              <a:rPr lang="en-US" i="1" dirty="0" smtClean="0">
                <a:effectLst/>
                <a:ea typeface="Calibri" panose="020F0502020204030204" pitchFamily="34" charset="0"/>
              </a:rPr>
              <a:t>Designs within Disorder </a:t>
            </a:r>
            <a:r>
              <a:rPr lang="en-US" dirty="0" smtClean="0">
                <a:effectLst/>
                <a:ea typeface="Calibri" panose="020F0502020204030204" pitchFamily="34" charset="0"/>
              </a:rPr>
              <a:t>1996).</a:t>
            </a:r>
            <a:endParaRPr lang="en-US" dirty="0"/>
          </a:p>
          <a:p>
            <a:pPr marL="0" indent="0">
              <a:buNone/>
            </a:pPr>
            <a:endParaRPr lang="en-US" dirty="0"/>
          </a:p>
        </p:txBody>
      </p:sp>
    </p:spTree>
    <p:extLst>
      <p:ext uri="{BB962C8B-B14F-4D97-AF65-F5344CB8AC3E}">
        <p14:creationId xmlns:p14="http://schemas.microsoft.com/office/powerpoint/2010/main" val="1328694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The Political Economy of New Deal Art</a:t>
            </a:r>
            <a:br>
              <a:rPr lang="en-US" dirty="0">
                <a:solidFill>
                  <a:srgbClr val="FF0000"/>
                </a:solidFill>
              </a:rPr>
            </a:br>
            <a:r>
              <a:rPr lang="en-US" sz="3600" dirty="0">
                <a:solidFill>
                  <a:prstClr val="black"/>
                </a:solidFill>
              </a:rPr>
              <a:t>New Deal as structural change not “reform”</a:t>
            </a:r>
            <a:endParaRPr lang="en-US" dirty="0"/>
          </a:p>
        </p:txBody>
      </p:sp>
      <p:sp>
        <p:nvSpPr>
          <p:cNvPr id="3" name="Content Placeholder 2"/>
          <p:cNvSpPr>
            <a:spLocks noGrp="1"/>
          </p:cNvSpPr>
          <p:nvPr>
            <p:ph idx="1"/>
          </p:nvPr>
        </p:nvSpPr>
        <p:spPr/>
        <p:txBody>
          <a:bodyPr>
            <a:normAutofit fontScale="92500" lnSpcReduction="10000"/>
          </a:bodyPr>
          <a:lstStyle/>
          <a:p>
            <a:pPr marL="0" indent="0">
              <a:lnSpc>
                <a:spcPct val="100000"/>
              </a:lnSpc>
              <a:buNone/>
            </a:pPr>
            <a:r>
              <a:rPr lang="en-US" dirty="0" smtClean="0"/>
              <a:t>   First New Deal (“first 100 days” in 1933) focused on </a:t>
            </a:r>
            <a:r>
              <a:rPr lang="en-US" i="1" dirty="0" smtClean="0"/>
              <a:t>economic recovery</a:t>
            </a:r>
            <a:r>
              <a:rPr lang="en-US" dirty="0" smtClean="0"/>
              <a:t>.</a:t>
            </a:r>
          </a:p>
          <a:p>
            <a:pPr marL="0" indent="0">
              <a:lnSpc>
                <a:spcPct val="100000"/>
              </a:lnSpc>
              <a:buNone/>
            </a:pPr>
            <a:r>
              <a:rPr lang="en-US" dirty="0" smtClean="0"/>
              <a:t>   Second New Deal (1935-1936) was </a:t>
            </a:r>
            <a:r>
              <a:rPr lang="en-US" i="1" dirty="0" smtClean="0"/>
              <a:t>social reform</a:t>
            </a:r>
            <a:r>
              <a:rPr lang="en-US" dirty="0" smtClean="0"/>
              <a:t>, created:</a:t>
            </a:r>
          </a:p>
          <a:p>
            <a:pPr marL="0" indent="0">
              <a:lnSpc>
                <a:spcPct val="100000"/>
              </a:lnSpc>
              <a:buNone/>
            </a:pPr>
            <a:r>
              <a:rPr lang="en-US" dirty="0" smtClean="0"/>
              <a:t>The WPA, the National Labor Relations Act, the Social Security Act (including Aid to Dependent Children), Federal Deposit Insurance, the Federal Housing Administration, and the Wealth Tax Act (the “soak the rich” tax). Federal minimum wage added in 1938.</a:t>
            </a:r>
          </a:p>
          <a:p>
            <a:pPr marL="0" indent="0">
              <a:lnSpc>
                <a:spcPct val="100000"/>
              </a:lnSpc>
              <a:buNone/>
            </a:pPr>
            <a:endParaRPr lang="en-US" dirty="0" smtClean="0"/>
          </a:p>
          <a:p>
            <a:pPr marL="0" indent="0">
              <a:lnSpc>
                <a:spcPct val="100000"/>
              </a:lnSpc>
              <a:buNone/>
            </a:pPr>
            <a:r>
              <a:rPr lang="en-US" dirty="0" smtClean="0"/>
              <a:t>   All but the WPA have been the lasting legacies of the Roosevelt era, and represent the transition to the modern American state.</a:t>
            </a:r>
          </a:p>
          <a:p>
            <a:pPr marL="0" indent="0">
              <a:buNone/>
            </a:pPr>
            <a:r>
              <a:rPr lang="en-US" dirty="0" smtClean="0"/>
              <a:t> </a:t>
            </a:r>
            <a:endParaRPr lang="en-US" dirty="0"/>
          </a:p>
        </p:txBody>
      </p:sp>
    </p:spTree>
    <p:extLst>
      <p:ext uri="{BB962C8B-B14F-4D97-AF65-F5344CB8AC3E}">
        <p14:creationId xmlns:p14="http://schemas.microsoft.com/office/powerpoint/2010/main" val="3976644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The Political Economy of New Deal Art</a:t>
            </a:r>
            <a:br>
              <a:rPr lang="en-US" dirty="0">
                <a:solidFill>
                  <a:srgbClr val="FF0000"/>
                </a:solidFill>
              </a:rPr>
            </a:br>
            <a:r>
              <a:rPr lang="en-US" sz="3600" dirty="0">
                <a:solidFill>
                  <a:prstClr val="black"/>
                </a:solidFill>
              </a:rPr>
              <a:t>State Theory and Propaganda</a:t>
            </a:r>
            <a:endParaRPr lang="en-US" dirty="0"/>
          </a:p>
        </p:txBody>
      </p:sp>
      <p:sp>
        <p:nvSpPr>
          <p:cNvPr id="3" name="Content Placeholder 2"/>
          <p:cNvSpPr>
            <a:spLocks noGrp="1"/>
          </p:cNvSpPr>
          <p:nvPr>
            <p:ph idx="1"/>
          </p:nvPr>
        </p:nvSpPr>
        <p:spPr/>
        <p:txBody>
          <a:bodyPr/>
          <a:lstStyle/>
          <a:p>
            <a:pPr marL="0" indent="0">
              <a:buNone/>
            </a:pPr>
            <a:r>
              <a:rPr lang="en-US" dirty="0" smtClean="0"/>
              <a:t>   Following Wagner (</a:t>
            </a:r>
            <a:r>
              <a:rPr lang="en-US" i="1" dirty="0" smtClean="0"/>
              <a:t>Fiscal Sociology and the Theory of Public Finance</a:t>
            </a:r>
            <a:r>
              <a:rPr lang="en-US" dirty="0" smtClean="0"/>
              <a:t> 2007), we define:</a:t>
            </a:r>
          </a:p>
          <a:p>
            <a:pPr marL="0" indent="0">
              <a:buNone/>
            </a:pPr>
            <a:endParaRPr lang="en-US" dirty="0" smtClean="0"/>
          </a:p>
          <a:p>
            <a:pPr marL="0" indent="0">
              <a:buNone/>
            </a:pPr>
            <a:r>
              <a:rPr lang="en-US" dirty="0" smtClean="0"/>
              <a:t>the “state” as that entity which has the monopoly power to tax. </a:t>
            </a:r>
          </a:p>
          <a:p>
            <a:pPr marL="0" indent="0">
              <a:buNone/>
            </a:pPr>
            <a:endParaRPr lang="en-US" dirty="0" smtClean="0"/>
          </a:p>
          <a:p>
            <a:pPr marL="0" indent="0">
              <a:buNone/>
            </a:pPr>
            <a:r>
              <a:rPr lang="en-US" dirty="0" smtClean="0"/>
              <a:t>“government” is the form that represents this state, be it constitutional democracy, absolute monarchy, theocracy, dictatorship, etc. </a:t>
            </a:r>
            <a:endParaRPr lang="en-US" dirty="0"/>
          </a:p>
        </p:txBody>
      </p:sp>
    </p:spTree>
    <p:extLst>
      <p:ext uri="{BB962C8B-B14F-4D97-AF65-F5344CB8AC3E}">
        <p14:creationId xmlns:p14="http://schemas.microsoft.com/office/powerpoint/2010/main" val="1690810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The Political Economy of New Deal Art</a:t>
            </a:r>
            <a:br>
              <a:rPr lang="en-US" dirty="0">
                <a:solidFill>
                  <a:srgbClr val="FF0000"/>
                </a:solidFill>
              </a:rPr>
            </a:br>
            <a:r>
              <a:rPr lang="en-US" sz="3600" dirty="0" smtClean="0">
                <a:solidFill>
                  <a:prstClr val="black"/>
                </a:solidFill>
              </a:rPr>
              <a:t>State Theory and Propaganda</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   It is known that </a:t>
            </a:r>
            <a:r>
              <a:rPr lang="en-US" i="1" dirty="0" smtClean="0"/>
              <a:t>totalitarian </a:t>
            </a:r>
            <a:r>
              <a:rPr lang="en-US" dirty="0" smtClean="0"/>
              <a:t>states attempt to use propaganda and censorship in the arts (Shostakovich </a:t>
            </a:r>
            <a:r>
              <a:rPr lang="en-US" i="1" dirty="0" smtClean="0"/>
              <a:t>Testimony</a:t>
            </a:r>
            <a:r>
              <a:rPr lang="en-US" dirty="0" smtClean="0"/>
              <a:t> 1979, Schivelbusch </a:t>
            </a:r>
            <a:r>
              <a:rPr lang="en-US" i="1" dirty="0" smtClean="0"/>
              <a:t>Three New Deals </a:t>
            </a:r>
            <a:r>
              <a:rPr lang="en-US" dirty="0" smtClean="0"/>
              <a:t>2008, Matynia </a:t>
            </a:r>
            <a:r>
              <a:rPr lang="en-US" i="1" dirty="0" err="1" smtClean="0"/>
              <a:t>Performative</a:t>
            </a:r>
            <a:r>
              <a:rPr lang="en-US" i="1" dirty="0" smtClean="0"/>
              <a:t> Democracy </a:t>
            </a:r>
            <a:r>
              <a:rPr lang="en-US" dirty="0" smtClean="0"/>
              <a:t>2009). </a:t>
            </a:r>
          </a:p>
          <a:p>
            <a:pPr marL="0" indent="0">
              <a:buNone/>
            </a:pPr>
            <a:r>
              <a:rPr lang="en-US" dirty="0" smtClean="0"/>
              <a:t>   </a:t>
            </a:r>
          </a:p>
          <a:p>
            <a:pPr marL="0" indent="0">
              <a:buNone/>
            </a:pPr>
            <a:r>
              <a:rPr lang="en-US" dirty="0" smtClean="0"/>
              <a:t>   My work studies state propaganda in a </a:t>
            </a:r>
            <a:r>
              <a:rPr lang="en-US" i="1" dirty="0" smtClean="0"/>
              <a:t>democracy </a:t>
            </a:r>
            <a:r>
              <a:rPr lang="en-US" dirty="0" smtClean="0"/>
              <a:t>where the state must maintain its perceived legitimacy. </a:t>
            </a:r>
            <a:endParaRPr lang="en-US" dirty="0"/>
          </a:p>
          <a:p>
            <a:pPr marL="0" indent="0">
              <a:buNone/>
            </a:pPr>
            <a:r>
              <a:rPr lang="en-US" dirty="0" smtClean="0"/>
              <a:t>   </a:t>
            </a:r>
          </a:p>
          <a:p>
            <a:pPr marL="0" indent="0">
              <a:buNone/>
            </a:pPr>
            <a:r>
              <a:rPr lang="en-US" dirty="0"/>
              <a:t> </a:t>
            </a:r>
            <a:r>
              <a:rPr lang="en-US" dirty="0" smtClean="0"/>
              <a:t>  From Weber (</a:t>
            </a:r>
            <a:r>
              <a:rPr lang="en-US" i="1" dirty="0" smtClean="0"/>
              <a:t>Politics as a Vocation </a:t>
            </a:r>
            <a:r>
              <a:rPr lang="en-US" dirty="0" smtClean="0"/>
              <a:t>1919) we learn of the state’s monopoly on violence, that in a democracy a state must maintain its legitimacy, and, that statists seek power and prestige.</a:t>
            </a:r>
            <a:endParaRPr lang="en-US" dirty="0"/>
          </a:p>
        </p:txBody>
      </p:sp>
    </p:spTree>
    <p:extLst>
      <p:ext uri="{BB962C8B-B14F-4D97-AF65-F5344CB8AC3E}">
        <p14:creationId xmlns:p14="http://schemas.microsoft.com/office/powerpoint/2010/main" val="1882005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The Political Economy of New Deal Art</a:t>
            </a:r>
            <a:br>
              <a:rPr lang="en-US" dirty="0">
                <a:solidFill>
                  <a:srgbClr val="FF0000"/>
                </a:solidFill>
              </a:rPr>
            </a:br>
            <a:r>
              <a:rPr lang="en-US" sz="3600" dirty="0">
                <a:solidFill>
                  <a:prstClr val="black"/>
                </a:solidFill>
              </a:rPr>
              <a:t>State Theory and </a:t>
            </a:r>
            <a:r>
              <a:rPr lang="en-US" sz="3600" dirty="0" smtClean="0">
                <a:solidFill>
                  <a:prstClr val="black"/>
                </a:solidFill>
              </a:rPr>
              <a:t>Propaganda</a:t>
            </a:r>
            <a:endParaRPr lang="en-US" dirty="0"/>
          </a:p>
        </p:txBody>
      </p:sp>
      <p:sp>
        <p:nvSpPr>
          <p:cNvPr id="3" name="Content Placeholder 2"/>
          <p:cNvSpPr>
            <a:spLocks noGrp="1"/>
          </p:cNvSpPr>
          <p:nvPr>
            <p:ph idx="1"/>
          </p:nvPr>
        </p:nvSpPr>
        <p:spPr/>
        <p:txBody>
          <a:bodyPr>
            <a:normAutofit fontScale="77500" lnSpcReduction="20000"/>
          </a:bodyPr>
          <a:lstStyle/>
          <a:p>
            <a:pPr marL="0" indent="0">
              <a:lnSpc>
                <a:spcPct val="120000"/>
              </a:lnSpc>
              <a:buNone/>
            </a:pPr>
            <a:r>
              <a:rPr lang="en-US" dirty="0" smtClean="0"/>
              <a:t>   “Nowadays, in contrast, we must say that the state is the form of human community that (successfully) lays claim to the </a:t>
            </a:r>
            <a:r>
              <a:rPr lang="en-US" i="1" dirty="0" smtClean="0"/>
              <a:t>monopoly of legitimate physical violence </a:t>
            </a:r>
            <a:r>
              <a:rPr lang="en-US" dirty="0" smtClean="0"/>
              <a:t>within a particular territory – and this idea of  ‘territory’ is an essential defining feature.” </a:t>
            </a:r>
          </a:p>
          <a:p>
            <a:pPr marL="0" indent="0">
              <a:lnSpc>
                <a:spcPct val="120000"/>
              </a:lnSpc>
              <a:buNone/>
            </a:pPr>
            <a:r>
              <a:rPr lang="en-US" dirty="0" smtClean="0"/>
              <a:t>   “[T]he state represents a relationship in which people </a:t>
            </a:r>
            <a:r>
              <a:rPr lang="en-US" i="1" dirty="0" smtClean="0"/>
              <a:t>rule over </a:t>
            </a:r>
            <a:r>
              <a:rPr lang="en-US" dirty="0" smtClean="0"/>
              <a:t>other people. This relationship is based on the legitimate use of force (that is to say force that is perceived as legitimate).”</a:t>
            </a:r>
          </a:p>
          <a:p>
            <a:pPr marL="0" indent="0">
              <a:lnSpc>
                <a:spcPct val="120000"/>
              </a:lnSpc>
              <a:buNone/>
            </a:pPr>
            <a:r>
              <a:rPr lang="en-US" dirty="0" smtClean="0"/>
              <a:t>    “Whoever is active in politics strives for power, either power as a means in the service of other goals, whether idealistic or selfish, or power ‘for its own sake,’ in other words so as to enjoy the feeling of prestige that it confers” (</a:t>
            </a:r>
            <a:r>
              <a:rPr lang="en-US" i="1" dirty="0" smtClean="0"/>
              <a:t>all emphasis in original</a:t>
            </a:r>
            <a:r>
              <a:rPr lang="en-US" dirty="0" smtClean="0"/>
              <a:t>).</a:t>
            </a:r>
            <a:endParaRPr lang="en-US" dirty="0"/>
          </a:p>
        </p:txBody>
      </p:sp>
    </p:spTree>
    <p:extLst>
      <p:ext uri="{BB962C8B-B14F-4D97-AF65-F5344CB8AC3E}">
        <p14:creationId xmlns:p14="http://schemas.microsoft.com/office/powerpoint/2010/main" val="928580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The Political Economy of New Deal Art</a:t>
            </a:r>
            <a:br>
              <a:rPr lang="en-US" dirty="0">
                <a:solidFill>
                  <a:srgbClr val="FF0000"/>
                </a:solidFill>
              </a:rPr>
            </a:br>
            <a:r>
              <a:rPr lang="en-US" sz="3600" dirty="0">
                <a:solidFill>
                  <a:prstClr val="black"/>
                </a:solidFill>
              </a:rPr>
              <a:t>State Theory and </a:t>
            </a:r>
            <a:r>
              <a:rPr lang="en-US" sz="3600" dirty="0" smtClean="0">
                <a:solidFill>
                  <a:prstClr val="black"/>
                </a:solidFill>
              </a:rPr>
              <a:t>Propaganda</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14725" y="2334419"/>
            <a:ext cx="5162550" cy="3333750"/>
          </a:xfrm>
        </p:spPr>
      </p:pic>
    </p:spTree>
    <p:extLst>
      <p:ext uri="{BB962C8B-B14F-4D97-AF65-F5344CB8AC3E}">
        <p14:creationId xmlns:p14="http://schemas.microsoft.com/office/powerpoint/2010/main" val="2885719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The Political Economy of New Deal Art</a:t>
            </a:r>
            <a:br>
              <a:rPr lang="en-US" dirty="0">
                <a:solidFill>
                  <a:srgbClr val="FF0000"/>
                </a:solidFill>
              </a:rPr>
            </a:br>
            <a:r>
              <a:rPr lang="en-US" sz="3600" dirty="0">
                <a:solidFill>
                  <a:prstClr val="black"/>
                </a:solidFill>
              </a:rPr>
              <a:t>State Theory and Propaganda</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From de Jasay </a:t>
            </a:r>
            <a:r>
              <a:rPr lang="en-US" i="1" dirty="0" smtClean="0"/>
              <a:t>The State </a:t>
            </a:r>
            <a:r>
              <a:rPr lang="en-US" dirty="0" smtClean="0"/>
              <a:t>(1985),</a:t>
            </a:r>
          </a:p>
          <a:p>
            <a:pPr marL="0" indent="0">
              <a:buNone/>
            </a:pPr>
            <a:r>
              <a:rPr lang="en-US" dirty="0" smtClean="0"/>
              <a:t>There </a:t>
            </a:r>
            <a:r>
              <a:rPr lang="en-US" dirty="0"/>
              <a:t>are two first principle ways to evaluate the state.</a:t>
            </a:r>
            <a:r>
              <a:rPr lang="en-US" baseline="30000" dirty="0"/>
              <a:t> </a:t>
            </a:r>
            <a:endParaRPr lang="en-US" baseline="30000" dirty="0" smtClean="0"/>
          </a:p>
          <a:p>
            <a:pPr marL="0" indent="0">
              <a:buNone/>
            </a:pPr>
            <a:r>
              <a:rPr lang="en-US" dirty="0"/>
              <a:t> </a:t>
            </a:r>
            <a:r>
              <a:rPr lang="en-US" dirty="0" smtClean="0"/>
              <a:t>    1) </a:t>
            </a:r>
            <a:r>
              <a:rPr lang="en-US" dirty="0" smtClean="0"/>
              <a:t>The state is </a:t>
            </a:r>
            <a:r>
              <a:rPr lang="en-US" dirty="0"/>
              <a:t>an “inanimate tool, a machine” without ends, as only individuals have aspirational </a:t>
            </a:r>
            <a:r>
              <a:rPr lang="en-US" dirty="0" smtClean="0"/>
              <a:t>ends and </a:t>
            </a:r>
            <a:r>
              <a:rPr lang="en-US" dirty="0"/>
              <a:t>the state is a tool manipulated by others for their own </a:t>
            </a:r>
            <a:r>
              <a:rPr lang="en-US" dirty="0" smtClean="0"/>
              <a:t>ends, or </a:t>
            </a:r>
            <a:endParaRPr lang="en-US" dirty="0" smtClean="0"/>
          </a:p>
          <a:p>
            <a:pPr marL="0" indent="0">
              <a:buNone/>
            </a:pPr>
            <a:r>
              <a:rPr lang="en-US" dirty="0" smtClean="0"/>
              <a:t>    2) </a:t>
            </a:r>
            <a:r>
              <a:rPr lang="en-US" dirty="0" smtClean="0"/>
              <a:t>“Merge </a:t>
            </a:r>
            <a:r>
              <a:rPr lang="en-US" dirty="0"/>
              <a:t>the state and the people who run it, and consider the state as a live institution which behaves as if it has a will of its own and a single hierarchy of ends…”.  Jasay chooses this latter analytical lens “because it looks the most fertile in plausible deductive consequences”.  This is not to propose that the state and its representatives do not engage in what we might conceive as benevolence, only that it is not scientific to hypothesize that this is the state’s only motive.</a:t>
            </a:r>
            <a:r>
              <a:rPr lang="en-US" baseline="30000" dirty="0"/>
              <a:t> </a:t>
            </a:r>
            <a:endParaRPr lang="en-US" dirty="0"/>
          </a:p>
        </p:txBody>
      </p:sp>
    </p:spTree>
    <p:extLst>
      <p:ext uri="{BB962C8B-B14F-4D97-AF65-F5344CB8AC3E}">
        <p14:creationId xmlns:p14="http://schemas.microsoft.com/office/powerpoint/2010/main" val="1439736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The Political Economy of New Deal Art</a:t>
            </a:r>
            <a:br>
              <a:rPr lang="en-US" dirty="0">
                <a:solidFill>
                  <a:srgbClr val="FF0000"/>
                </a:solidFill>
              </a:rPr>
            </a:br>
            <a:r>
              <a:rPr lang="en-US" sz="3600" dirty="0">
                <a:solidFill>
                  <a:prstClr val="black"/>
                </a:solidFill>
              </a:rPr>
              <a:t>State Theory and Propaganda</a:t>
            </a:r>
            <a:endParaRPr lang="en-US" dirty="0"/>
          </a:p>
        </p:txBody>
      </p:sp>
      <p:sp>
        <p:nvSpPr>
          <p:cNvPr id="3" name="Content Placeholder 2"/>
          <p:cNvSpPr>
            <a:spLocks noGrp="1"/>
          </p:cNvSpPr>
          <p:nvPr>
            <p:ph idx="1"/>
          </p:nvPr>
        </p:nvSpPr>
        <p:spPr/>
        <p:txBody>
          <a:bodyPr>
            <a:normAutofit/>
          </a:bodyPr>
          <a:lstStyle/>
          <a:p>
            <a:pPr marL="0" indent="0">
              <a:lnSpc>
                <a:spcPct val="100000"/>
              </a:lnSpc>
              <a:buNone/>
            </a:pPr>
            <a:r>
              <a:rPr lang="en-US" dirty="0" smtClean="0"/>
              <a:t>Following Weber (1919) de Jasay writes, </a:t>
            </a:r>
          </a:p>
          <a:p>
            <a:pPr marL="0" indent="0">
              <a:lnSpc>
                <a:spcPct val="100000"/>
              </a:lnSpc>
              <a:buNone/>
            </a:pPr>
            <a:r>
              <a:rPr lang="en-US" dirty="0" smtClean="0"/>
              <a:t>   “Instead of saying, tautologically, that the rational state pursues its interests and maximizes its ends, whatever they are, I propose to adopt, as a criterion of rationality, that it seeks to maximize its discretionary power.”</a:t>
            </a:r>
          </a:p>
          <a:p>
            <a:pPr marL="0" indent="0">
              <a:lnSpc>
                <a:spcPct val="100000"/>
              </a:lnSpc>
              <a:buNone/>
            </a:pPr>
            <a:r>
              <a:rPr lang="en-US" dirty="0" smtClean="0"/>
              <a:t>   However in doing so the state must “implant in the public consciousness a certain sense of the state’s legitimacy”.</a:t>
            </a:r>
            <a:endParaRPr lang="en-US" dirty="0"/>
          </a:p>
        </p:txBody>
      </p:sp>
    </p:spTree>
    <p:extLst>
      <p:ext uri="{BB962C8B-B14F-4D97-AF65-F5344CB8AC3E}">
        <p14:creationId xmlns:p14="http://schemas.microsoft.com/office/powerpoint/2010/main" val="1759477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The Political Economy of New Deal Art</a:t>
            </a:r>
            <a:br>
              <a:rPr lang="en-US" dirty="0">
                <a:solidFill>
                  <a:srgbClr val="FF0000"/>
                </a:solidFill>
              </a:rPr>
            </a:br>
            <a:r>
              <a:rPr lang="en-US" sz="3600" dirty="0">
                <a:solidFill>
                  <a:prstClr val="black"/>
                </a:solidFill>
              </a:rPr>
              <a:t>State Theory and Propaganda</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err="1" smtClean="0"/>
              <a:t>Schivelbusch’s</a:t>
            </a:r>
            <a:r>
              <a:rPr lang="en-US" dirty="0" smtClean="0"/>
              <a:t> </a:t>
            </a:r>
            <a:r>
              <a:rPr lang="en-US" i="1" dirty="0" smtClean="0"/>
              <a:t>Three New Deals</a:t>
            </a:r>
            <a:r>
              <a:rPr lang="en-US" dirty="0" smtClean="0"/>
              <a:t> (2006) provides our working definition of propaganda, </a:t>
            </a:r>
          </a:p>
          <a:p>
            <a:pPr marL="0" indent="0">
              <a:buNone/>
            </a:pPr>
            <a:r>
              <a:rPr lang="en-US" dirty="0" smtClean="0"/>
              <a:t> </a:t>
            </a:r>
          </a:p>
          <a:p>
            <a:pPr marL="0" indent="0">
              <a:buNone/>
            </a:pPr>
            <a:r>
              <a:rPr lang="en-US" dirty="0"/>
              <a:t> </a:t>
            </a:r>
            <a:r>
              <a:rPr lang="en-US" dirty="0" smtClean="0"/>
              <a:t>   “Propaganda is the means by which charismatic leadership, circumventing intermediary social and political institutions like parliaments, parties and interest groups, gains direct hold upon the masses”.</a:t>
            </a:r>
          </a:p>
          <a:p>
            <a:pPr marL="0" indent="0">
              <a:buNone/>
            </a:pPr>
            <a:endParaRPr lang="en-US" dirty="0"/>
          </a:p>
          <a:p>
            <a:pPr marL="0" indent="0">
              <a:buNone/>
            </a:pPr>
            <a:r>
              <a:rPr lang="en-US" dirty="0" smtClean="0"/>
              <a:t>   A self-interested state in a democracy then uses propaganda to seek an increase in discretionary power while at the same time understanding that it needs to maintain its legitimacy with the “masses”.</a:t>
            </a:r>
            <a:endParaRPr lang="en-US" dirty="0"/>
          </a:p>
        </p:txBody>
      </p:sp>
    </p:spTree>
    <p:extLst>
      <p:ext uri="{BB962C8B-B14F-4D97-AF65-F5344CB8AC3E}">
        <p14:creationId xmlns:p14="http://schemas.microsoft.com/office/powerpoint/2010/main" val="3178273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The Political Economy of New Deal Art</a:t>
            </a:r>
            <a:br>
              <a:rPr lang="en-US" dirty="0">
                <a:solidFill>
                  <a:srgbClr val="FF0000"/>
                </a:solidFill>
              </a:rPr>
            </a:br>
            <a:r>
              <a:rPr lang="en-US" sz="3600" dirty="0">
                <a:solidFill>
                  <a:prstClr val="black"/>
                </a:solidFill>
              </a:rPr>
              <a:t>State Theory and Propaganda</a:t>
            </a:r>
            <a:endParaRPr lang="en-US" dirty="0"/>
          </a:p>
        </p:txBody>
      </p:sp>
      <p:graphicFrame>
        <p:nvGraphicFramePr>
          <p:cNvPr id="4" name="Object 3"/>
          <p:cNvGraphicFramePr>
            <a:graphicFrameLocks/>
          </p:cNvGraphicFramePr>
          <p:nvPr>
            <p:extLst>
              <p:ext uri="{D42A27DB-BD31-4B8C-83A1-F6EECF244321}">
                <p14:modId xmlns:p14="http://schemas.microsoft.com/office/powerpoint/2010/main" val="1159034965"/>
              </p:ext>
            </p:extLst>
          </p:nvPr>
        </p:nvGraphicFramePr>
        <p:xfrm>
          <a:off x="838200" y="1690687"/>
          <a:ext cx="3830053" cy="4718133"/>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5037220" y="2558716"/>
            <a:ext cx="6753727" cy="2246769"/>
          </a:xfrm>
          <a:prstGeom prst="rect">
            <a:avLst/>
          </a:prstGeom>
          <a:noFill/>
        </p:spPr>
        <p:txBody>
          <a:bodyPr wrap="square" rtlCol="0">
            <a:spAutoFit/>
          </a:bodyPr>
          <a:lstStyle/>
          <a:p>
            <a:r>
              <a:rPr lang="en-US" sz="2800" dirty="0" smtClean="0"/>
              <a:t>We adapt the Fichte Triangles from Alinsky </a:t>
            </a:r>
            <a:r>
              <a:rPr lang="en-US" sz="2800" i="1" dirty="0" smtClean="0"/>
              <a:t>Rules for Radicals </a:t>
            </a:r>
            <a:r>
              <a:rPr lang="en-US" sz="2800" dirty="0" smtClean="0"/>
              <a:t>(1971). A social problem (</a:t>
            </a:r>
            <a:r>
              <a:rPr lang="en-US" sz="2800" i="1" dirty="0" smtClean="0"/>
              <a:t>fear</a:t>
            </a:r>
            <a:r>
              <a:rPr lang="en-US" sz="2800" dirty="0" smtClean="0"/>
              <a:t>) is answered with a state solution (</a:t>
            </a:r>
            <a:r>
              <a:rPr lang="en-US" sz="2800" i="1" dirty="0" smtClean="0"/>
              <a:t>hope</a:t>
            </a:r>
            <a:r>
              <a:rPr lang="en-US" sz="2800" dirty="0" smtClean="0"/>
              <a:t>). In the next moment there is an increase in state power (bringing </a:t>
            </a:r>
            <a:r>
              <a:rPr lang="en-US" sz="2800" i="1" dirty="0" smtClean="0"/>
              <a:t>progress</a:t>
            </a:r>
            <a:r>
              <a:rPr lang="en-US" sz="2800" dirty="0" smtClean="0"/>
              <a:t>).</a:t>
            </a:r>
            <a:endParaRPr lang="en-US" sz="2800" dirty="0"/>
          </a:p>
        </p:txBody>
      </p:sp>
    </p:spTree>
    <p:extLst>
      <p:ext uri="{BB962C8B-B14F-4D97-AF65-F5344CB8AC3E}">
        <p14:creationId xmlns:p14="http://schemas.microsoft.com/office/powerpoint/2010/main" val="3115013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The Political Economy of New Deal Art</a:t>
            </a:r>
            <a:br>
              <a:rPr lang="en-US" dirty="0">
                <a:solidFill>
                  <a:srgbClr val="FF0000"/>
                </a:solidFill>
              </a:rPr>
            </a:br>
            <a:r>
              <a:rPr lang="en-US" sz="3600" dirty="0">
                <a:solidFill>
                  <a:prstClr val="black"/>
                </a:solidFill>
              </a:rPr>
              <a:t>State Theory and Propaganda</a:t>
            </a:r>
            <a:r>
              <a:rPr lang="en-US" dirty="0" smtClean="0">
                <a:solidFill>
                  <a:srgbClr val="FF0000"/>
                </a:solidFill>
              </a:rPr>
              <a:t/>
            </a:r>
            <a:br>
              <a:rPr lang="en-US" dirty="0" smtClean="0">
                <a:solidFill>
                  <a:srgbClr val="FF0000"/>
                </a:solidFill>
              </a:rPr>
            </a:br>
            <a:endParaRPr lang="en-US" dirty="0"/>
          </a:p>
        </p:txBody>
      </p:sp>
      <p:sp>
        <p:nvSpPr>
          <p:cNvPr id="3" name="Content Placeholder 2"/>
          <p:cNvSpPr>
            <a:spLocks noGrp="1"/>
          </p:cNvSpPr>
          <p:nvPr>
            <p:ph idx="1"/>
          </p:nvPr>
        </p:nvSpPr>
        <p:spPr>
          <a:xfrm>
            <a:off x="838200" y="2727157"/>
            <a:ext cx="10515600" cy="3449805"/>
          </a:xfrm>
        </p:spPr>
        <p:txBody>
          <a:bodyPr/>
          <a:lstStyle/>
          <a:p>
            <a:pPr marL="0" indent="0">
              <a:buNone/>
            </a:pPr>
            <a:r>
              <a:rPr lang="en-US" dirty="0" smtClean="0"/>
              <a:t>   If we find that if the state uses </a:t>
            </a:r>
            <a:r>
              <a:rPr lang="en-US" i="1" dirty="0" smtClean="0"/>
              <a:t>fear</a:t>
            </a:r>
            <a:r>
              <a:rPr lang="en-US" dirty="0" smtClean="0"/>
              <a:t> and </a:t>
            </a:r>
            <a:r>
              <a:rPr lang="en-US" i="1" dirty="0" smtClean="0"/>
              <a:t>hope</a:t>
            </a:r>
            <a:r>
              <a:rPr lang="en-US" dirty="0" smtClean="0"/>
              <a:t> (emotion being more successful at propaganda than reason – </a:t>
            </a:r>
            <a:r>
              <a:rPr lang="en-US" dirty="0" err="1" smtClean="0"/>
              <a:t>Rauth</a:t>
            </a:r>
            <a:r>
              <a:rPr lang="en-US" dirty="0" smtClean="0"/>
              <a:t> etal. “Psychology of Propaganda” 1940) and </a:t>
            </a:r>
            <a:r>
              <a:rPr lang="en-US" i="1" dirty="0" smtClean="0"/>
              <a:t>progress</a:t>
            </a:r>
            <a:r>
              <a:rPr lang="en-US" dirty="0" smtClean="0"/>
              <a:t> in its art, we can call this </a:t>
            </a:r>
            <a:r>
              <a:rPr lang="en-US" i="1" dirty="0" smtClean="0"/>
              <a:t>art statism</a:t>
            </a:r>
            <a:r>
              <a:rPr lang="en-US" dirty="0" smtClean="0"/>
              <a:t>.</a:t>
            </a:r>
            <a:endParaRPr lang="en-US" dirty="0"/>
          </a:p>
        </p:txBody>
      </p:sp>
    </p:spTree>
    <p:extLst>
      <p:ext uri="{BB962C8B-B14F-4D97-AF65-F5344CB8AC3E}">
        <p14:creationId xmlns:p14="http://schemas.microsoft.com/office/powerpoint/2010/main" val="431111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FF0000"/>
                </a:solidFill>
              </a:rPr>
              <a:t>The Political Economy of New Deal Art</a:t>
            </a:r>
            <a:br>
              <a:rPr lang="en-US" sz="4000" dirty="0">
                <a:solidFill>
                  <a:srgbClr val="FF0000"/>
                </a:solidFill>
              </a:rPr>
            </a:br>
            <a:r>
              <a:rPr lang="en-US" sz="3200" dirty="0" smtClean="0">
                <a:solidFill>
                  <a:prstClr val="black"/>
                </a:solidFill>
              </a:rPr>
              <a:t>Findings from the Archives, </a:t>
            </a:r>
            <a:r>
              <a:rPr lang="en-US" sz="3200" dirty="0">
                <a:solidFill>
                  <a:prstClr val="black"/>
                </a:solidFill>
              </a:rPr>
              <a:t>the Social Security mural</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en-US" dirty="0" smtClean="0"/>
              <a:t>From the Stephen Lee Taller Ben Shahn Archive, Harvard University.</a:t>
            </a:r>
          </a:p>
          <a:p>
            <a:pPr marL="0" indent="0">
              <a:buNone/>
            </a:pPr>
            <a:endParaRPr lang="en-US" dirty="0"/>
          </a:p>
          <a:p>
            <a:pPr marL="0" indent="0">
              <a:buNone/>
            </a:pPr>
            <a:r>
              <a:rPr lang="en-US" dirty="0" smtClean="0"/>
              <a:t>The case is Shahn’s proposal for a mural in the Social Security Building in Washington, DC in 1940.</a:t>
            </a:r>
          </a:p>
          <a:p>
            <a:pPr marL="0" indent="0">
              <a:buNone/>
            </a:pPr>
            <a:endParaRPr lang="en-US" dirty="0"/>
          </a:p>
          <a:p>
            <a:pPr marL="0" indent="0">
              <a:buNone/>
            </a:pPr>
            <a:r>
              <a:rPr lang="en-US" dirty="0" smtClean="0"/>
              <a:t>(There were 4,000 murals installed in public buildings during the New Deal, Park and Markowitz </a:t>
            </a:r>
            <a:r>
              <a:rPr lang="en-US" i="1" dirty="0" smtClean="0"/>
              <a:t>New Deal for Art </a:t>
            </a:r>
            <a:r>
              <a:rPr lang="en-US" dirty="0" smtClean="0"/>
              <a:t>1977.)</a:t>
            </a:r>
            <a:endParaRPr lang="en-US" dirty="0"/>
          </a:p>
        </p:txBody>
      </p:sp>
    </p:spTree>
    <p:extLst>
      <p:ext uri="{BB962C8B-B14F-4D97-AF65-F5344CB8AC3E}">
        <p14:creationId xmlns:p14="http://schemas.microsoft.com/office/powerpoint/2010/main" val="3828563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FF0000"/>
                </a:solidFill>
              </a:rPr>
              <a:t>The Political Economy of New Deal Art</a:t>
            </a:r>
            <a:br>
              <a:rPr lang="en-US" sz="4000" dirty="0">
                <a:solidFill>
                  <a:srgbClr val="FF0000"/>
                </a:solidFill>
              </a:rPr>
            </a:br>
            <a:r>
              <a:rPr lang="en-US" sz="3200" dirty="0">
                <a:solidFill>
                  <a:prstClr val="black"/>
                </a:solidFill>
              </a:rPr>
              <a:t>Findings from the </a:t>
            </a:r>
            <a:r>
              <a:rPr lang="en-US" sz="3200" dirty="0" smtClean="0">
                <a:solidFill>
                  <a:prstClr val="black"/>
                </a:solidFill>
              </a:rPr>
              <a:t>Archives, the Social Security mural</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1895" y="1772652"/>
            <a:ext cx="3826042" cy="472440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4526" y="1772652"/>
            <a:ext cx="4227095" cy="4724401"/>
          </a:xfrm>
          <a:prstGeom prst="rect">
            <a:avLst/>
          </a:prstGeom>
        </p:spPr>
      </p:pic>
    </p:spTree>
    <p:extLst>
      <p:ext uri="{BB962C8B-B14F-4D97-AF65-F5344CB8AC3E}">
        <p14:creationId xmlns:p14="http://schemas.microsoft.com/office/powerpoint/2010/main" val="18051444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FF0000"/>
                </a:solidFill>
              </a:rPr>
              <a:t>The Political Economy of New Deal Art</a:t>
            </a:r>
            <a:br>
              <a:rPr lang="en-US" sz="4000" dirty="0">
                <a:solidFill>
                  <a:srgbClr val="FF0000"/>
                </a:solidFill>
              </a:rPr>
            </a:br>
            <a:r>
              <a:rPr lang="en-US" sz="3200" dirty="0">
                <a:solidFill>
                  <a:prstClr val="black"/>
                </a:solidFill>
              </a:rPr>
              <a:t>Findings from the Archives, the Social Security mural</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884" y="1690688"/>
            <a:ext cx="8189495" cy="4786312"/>
          </a:xfrm>
          <a:prstGeom prst="rect">
            <a:avLst/>
          </a:prstGeom>
        </p:spPr>
      </p:pic>
      <p:sp>
        <p:nvSpPr>
          <p:cNvPr id="3" name="TextBox 2"/>
          <p:cNvSpPr txBox="1"/>
          <p:nvPr/>
        </p:nvSpPr>
        <p:spPr>
          <a:xfrm>
            <a:off x="9424738" y="1981200"/>
            <a:ext cx="2470484" cy="2308324"/>
          </a:xfrm>
          <a:prstGeom prst="rect">
            <a:avLst/>
          </a:prstGeom>
          <a:noFill/>
        </p:spPr>
        <p:txBody>
          <a:bodyPr wrap="square" rtlCol="0">
            <a:spAutoFit/>
          </a:bodyPr>
          <a:lstStyle/>
          <a:p>
            <a:r>
              <a:rPr lang="en-US" sz="1600" dirty="0" smtClean="0"/>
              <a:t>Social Realism:</a:t>
            </a:r>
          </a:p>
          <a:p>
            <a:r>
              <a:rPr lang="en-US" sz="1600" dirty="0" smtClean="0"/>
              <a:t>“A very broad term for painting (or literature or other art) that comments on contemporary social, political, or economic</a:t>
            </a:r>
          </a:p>
          <a:p>
            <a:r>
              <a:rPr lang="en-US" sz="1600" dirty="0" smtClean="0"/>
              <a:t>conditions.” </a:t>
            </a:r>
            <a:r>
              <a:rPr lang="en-US" sz="1600" i="1" dirty="0" smtClean="0"/>
              <a:t>Oxford Dictionary Of Art and Artists.</a:t>
            </a:r>
          </a:p>
        </p:txBody>
      </p:sp>
    </p:spTree>
    <p:extLst>
      <p:ext uri="{BB962C8B-B14F-4D97-AF65-F5344CB8AC3E}">
        <p14:creationId xmlns:p14="http://schemas.microsoft.com/office/powerpoint/2010/main" val="3704017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rPr>
              <a:t>The Political Economy of New Deal Art</a:t>
            </a:r>
            <a:br>
              <a:rPr lang="en-US" sz="4000" dirty="0">
                <a:solidFill>
                  <a:srgbClr val="FF0000"/>
                </a:solidFill>
              </a:rPr>
            </a:br>
            <a:r>
              <a:rPr lang="en-US" sz="3200" dirty="0">
                <a:solidFill>
                  <a:prstClr val="black"/>
                </a:solidFill>
              </a:rPr>
              <a:t>Findings from the Archives, the </a:t>
            </a:r>
            <a:r>
              <a:rPr lang="en-US" sz="3200" dirty="0" smtClean="0">
                <a:solidFill>
                  <a:prstClr val="black"/>
                </a:solidFill>
              </a:rPr>
              <a:t>New Jersey Homesteads </a:t>
            </a:r>
            <a:r>
              <a:rPr lang="en-US" sz="3200" dirty="0">
                <a:solidFill>
                  <a:prstClr val="black"/>
                </a:solidFill>
              </a:rPr>
              <a:t>mural</a:t>
            </a:r>
            <a:endParaRPr lang="en-US" dirty="0"/>
          </a:p>
        </p:txBody>
      </p:sp>
      <p:sp>
        <p:nvSpPr>
          <p:cNvPr id="3" name="Content Placeholder 2"/>
          <p:cNvSpPr>
            <a:spLocks noGrp="1"/>
          </p:cNvSpPr>
          <p:nvPr>
            <p:ph idx="1"/>
          </p:nvPr>
        </p:nvSpPr>
        <p:spPr/>
        <p:txBody>
          <a:bodyPr/>
          <a:lstStyle/>
          <a:p>
            <a:pPr marL="0" lvl="0" indent="0">
              <a:buNone/>
            </a:pPr>
            <a:r>
              <a:rPr lang="en-US" dirty="0">
                <a:solidFill>
                  <a:prstClr val="black"/>
                </a:solidFill>
              </a:rPr>
              <a:t>From the </a:t>
            </a:r>
            <a:r>
              <a:rPr lang="en-US" dirty="0" smtClean="0">
                <a:solidFill>
                  <a:prstClr val="black"/>
                </a:solidFill>
              </a:rPr>
              <a:t>Smithsonian Archives of American Art, Washington, DC; Ben Shahn papers.</a:t>
            </a:r>
            <a:endParaRPr lang="en-US" dirty="0">
              <a:solidFill>
                <a:prstClr val="black"/>
              </a:solidFill>
            </a:endParaRPr>
          </a:p>
          <a:p>
            <a:pPr marL="0" lvl="0" indent="0">
              <a:buNone/>
            </a:pPr>
            <a:endParaRPr lang="en-US" dirty="0">
              <a:solidFill>
                <a:prstClr val="black"/>
              </a:solidFill>
            </a:endParaRPr>
          </a:p>
          <a:p>
            <a:pPr marL="0" lvl="0" indent="0">
              <a:buNone/>
            </a:pPr>
            <a:r>
              <a:rPr lang="en-US" dirty="0">
                <a:solidFill>
                  <a:prstClr val="black"/>
                </a:solidFill>
              </a:rPr>
              <a:t>The case is Shahn’s </a:t>
            </a:r>
            <a:r>
              <a:rPr lang="en-US" dirty="0" smtClean="0">
                <a:solidFill>
                  <a:prstClr val="black"/>
                </a:solidFill>
              </a:rPr>
              <a:t>mural </a:t>
            </a:r>
            <a:r>
              <a:rPr lang="en-US" dirty="0">
                <a:solidFill>
                  <a:prstClr val="black"/>
                </a:solidFill>
              </a:rPr>
              <a:t>in the </a:t>
            </a:r>
            <a:r>
              <a:rPr lang="en-US" dirty="0" smtClean="0">
                <a:solidFill>
                  <a:prstClr val="black"/>
                </a:solidFill>
              </a:rPr>
              <a:t>Jersey Homestead Resettlement Project in Roosevelt, New Jersey, 1936-1938. </a:t>
            </a:r>
          </a:p>
          <a:p>
            <a:pPr marL="0" lvl="0" indent="0">
              <a:buNone/>
            </a:pPr>
            <a:endParaRPr lang="en-US" dirty="0">
              <a:solidFill>
                <a:prstClr val="black"/>
              </a:solidFill>
            </a:endParaRPr>
          </a:p>
          <a:p>
            <a:pPr marL="0" lvl="0" indent="0">
              <a:buNone/>
            </a:pPr>
            <a:r>
              <a:rPr lang="en-US" dirty="0">
                <a:solidFill>
                  <a:prstClr val="black"/>
                </a:solidFill>
              </a:rPr>
              <a:t>(</a:t>
            </a:r>
            <a:r>
              <a:rPr lang="en-US" dirty="0" smtClean="0">
                <a:solidFill>
                  <a:prstClr val="black"/>
                </a:solidFill>
              </a:rPr>
              <a:t>The New Deal resettled people from more than 10 million “substandard” acres in the dustbowl, </a:t>
            </a:r>
            <a:r>
              <a:rPr lang="en-US" smtClean="0">
                <a:solidFill>
                  <a:prstClr val="black"/>
                </a:solidFill>
              </a:rPr>
              <a:t>Barber 1996.)</a:t>
            </a:r>
            <a:endParaRPr lang="en-US" dirty="0"/>
          </a:p>
        </p:txBody>
      </p:sp>
    </p:spTree>
    <p:extLst>
      <p:ext uri="{BB962C8B-B14F-4D97-AF65-F5344CB8AC3E}">
        <p14:creationId xmlns:p14="http://schemas.microsoft.com/office/powerpoint/2010/main" val="3355079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FF0000"/>
                </a:solidFill>
              </a:rPr>
              <a:t>The Political Economy of New Deal Art</a:t>
            </a:r>
            <a:br>
              <a:rPr lang="en-US" sz="4000" dirty="0">
                <a:solidFill>
                  <a:srgbClr val="FF0000"/>
                </a:solidFill>
              </a:rPr>
            </a:br>
            <a:r>
              <a:rPr lang="en-US" sz="3200" dirty="0">
                <a:solidFill>
                  <a:prstClr val="black"/>
                </a:solidFill>
              </a:rPr>
              <a:t>Findings from the Archives, the New Jersey Homesteads mural</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455224" y="1825625"/>
            <a:ext cx="3281552" cy="4351338"/>
          </a:xfrm>
          <a:prstGeom prst="rect">
            <a:avLst/>
          </a:prstGeom>
        </p:spPr>
      </p:pic>
    </p:spTree>
    <p:extLst>
      <p:ext uri="{BB962C8B-B14F-4D97-AF65-F5344CB8AC3E}">
        <p14:creationId xmlns:p14="http://schemas.microsoft.com/office/powerpoint/2010/main" val="18212350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FF0000"/>
                </a:solidFill>
              </a:rPr>
              <a:t>The Political Economy of New Deal Art</a:t>
            </a:r>
            <a:br>
              <a:rPr lang="en-US" sz="4000" dirty="0">
                <a:solidFill>
                  <a:srgbClr val="FF0000"/>
                </a:solidFill>
              </a:rPr>
            </a:br>
            <a:r>
              <a:rPr lang="en-US" sz="3200" dirty="0">
                <a:solidFill>
                  <a:prstClr val="black"/>
                </a:solidFill>
              </a:rPr>
              <a:t>Findings from the Archives, the New Jersey Homesteads mural</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6380" y="1973178"/>
            <a:ext cx="3505200" cy="441960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4505" y="1973178"/>
            <a:ext cx="3923331" cy="4419601"/>
          </a:xfrm>
          <a:prstGeom prst="rect">
            <a:avLst/>
          </a:prstGeom>
        </p:spPr>
      </p:pic>
    </p:spTree>
    <p:extLst>
      <p:ext uri="{BB962C8B-B14F-4D97-AF65-F5344CB8AC3E}">
        <p14:creationId xmlns:p14="http://schemas.microsoft.com/office/powerpoint/2010/main" val="17184549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FF0000"/>
                </a:solidFill>
              </a:rPr>
              <a:t>The Political Economy of New Deal Art</a:t>
            </a:r>
            <a:br>
              <a:rPr lang="en-US" sz="4000" dirty="0">
                <a:solidFill>
                  <a:srgbClr val="FF0000"/>
                </a:solidFill>
              </a:rPr>
            </a:br>
            <a:r>
              <a:rPr lang="en-US" sz="3200" dirty="0">
                <a:solidFill>
                  <a:prstClr val="black"/>
                </a:solidFill>
              </a:rPr>
              <a:t>Findings from the Archives, the New Jersey Homesteads mural</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0239" y="1772653"/>
            <a:ext cx="4175908" cy="4612106"/>
          </a:xfrm>
          <a:prstGeom prst="rect">
            <a:avLst/>
          </a:prstGeom>
        </p:spPr>
      </p:pic>
    </p:spTree>
    <p:extLst>
      <p:ext uri="{BB962C8B-B14F-4D97-AF65-F5344CB8AC3E}">
        <p14:creationId xmlns:p14="http://schemas.microsoft.com/office/powerpoint/2010/main" val="1965214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FF0000"/>
                </a:solidFill>
              </a:rPr>
              <a:t>The Political Economy of New Deal Art</a:t>
            </a:r>
            <a:br>
              <a:rPr lang="en-US" sz="4000" dirty="0">
                <a:solidFill>
                  <a:srgbClr val="FF0000"/>
                </a:solidFill>
              </a:rPr>
            </a:br>
            <a:r>
              <a:rPr lang="en-US" sz="3200" dirty="0">
                <a:solidFill>
                  <a:prstClr val="black"/>
                </a:solidFill>
              </a:rPr>
              <a:t>Findings from the Archives, the New Jersey Homesteads mural</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250" y="1868906"/>
            <a:ext cx="10477500" cy="2812632"/>
          </a:xfrm>
          <a:prstGeom prst="rect">
            <a:avLst/>
          </a:prstGeom>
        </p:spPr>
      </p:pic>
      <p:sp>
        <p:nvSpPr>
          <p:cNvPr id="6" name="TextBox 5"/>
          <p:cNvSpPr txBox="1"/>
          <p:nvPr/>
        </p:nvSpPr>
        <p:spPr>
          <a:xfrm>
            <a:off x="737936" y="4859756"/>
            <a:ext cx="10996863" cy="1754326"/>
          </a:xfrm>
          <a:prstGeom prst="rect">
            <a:avLst/>
          </a:prstGeom>
          <a:noFill/>
        </p:spPr>
        <p:txBody>
          <a:bodyPr wrap="square" rtlCol="0">
            <a:spAutoFit/>
          </a:bodyPr>
          <a:lstStyle/>
          <a:p>
            <a:r>
              <a:rPr lang="en-US" dirty="0" smtClean="0"/>
              <a:t>http</a:t>
            </a:r>
            <a:r>
              <a:rPr lang="en-US" dirty="0"/>
              <a:t>://music.columbia.edu/roosevelt/pop_mural.html . </a:t>
            </a:r>
            <a:r>
              <a:rPr lang="en-US" dirty="0" smtClean="0"/>
              <a:t>“</a:t>
            </a:r>
            <a:r>
              <a:rPr lang="en-US" dirty="0"/>
              <a:t>The </a:t>
            </a:r>
            <a:r>
              <a:rPr lang="en-US" dirty="0" smtClean="0"/>
              <a:t>three </a:t>
            </a:r>
            <a:r>
              <a:rPr lang="en-US" dirty="0"/>
              <a:t>panels of this 12 x 45 foot fresco mural depict the history of Roosevelt, from the eastern </a:t>
            </a:r>
            <a:r>
              <a:rPr lang="en-US" dirty="0" smtClean="0"/>
              <a:t>European </a:t>
            </a:r>
            <a:r>
              <a:rPr lang="en-US" dirty="0"/>
              <a:t>origins of its Jewish residents and arrival at Ellis Island to the planning of their </a:t>
            </a:r>
            <a:r>
              <a:rPr lang="en-US" dirty="0" smtClean="0"/>
              <a:t>cooperative </a:t>
            </a:r>
            <a:r>
              <a:rPr lang="en-US" dirty="0"/>
              <a:t>community. As the mural dramatizes, theirs was the story of escape from dark </a:t>
            </a:r>
          </a:p>
          <a:p>
            <a:r>
              <a:rPr lang="en-US" dirty="0"/>
              <a:t>tenements and sweatshops in the city to simple but light-filled homes, and a cooperative </a:t>
            </a:r>
            <a:r>
              <a:rPr lang="en-US" dirty="0" smtClean="0"/>
              <a:t>garment-factory</a:t>
            </a:r>
            <a:r>
              <a:rPr lang="en-US" dirty="0"/>
              <a:t>, store, and farm in the country. Early supporters of the community, Albert </a:t>
            </a:r>
            <a:r>
              <a:rPr lang="en-US" dirty="0" smtClean="0"/>
              <a:t>Einstein </a:t>
            </a:r>
            <a:r>
              <a:rPr lang="en-US" dirty="0"/>
              <a:t>and the artist Raphael </a:t>
            </a:r>
            <a:r>
              <a:rPr lang="en-US" dirty="0" err="1"/>
              <a:t>Soyer</a:t>
            </a:r>
            <a:r>
              <a:rPr lang="en-US" dirty="0"/>
              <a:t>, are depicted in the mural along with many of the original </a:t>
            </a:r>
            <a:r>
              <a:rPr lang="en-US" dirty="0" smtClean="0"/>
              <a:t>residents </a:t>
            </a:r>
            <a:r>
              <a:rPr lang="en-US" dirty="0"/>
              <a:t>of the town</a:t>
            </a:r>
            <a:r>
              <a:rPr lang="en-US" dirty="0" smtClean="0"/>
              <a:t>.”</a:t>
            </a:r>
            <a:endParaRPr lang="en-US" dirty="0"/>
          </a:p>
        </p:txBody>
      </p:sp>
    </p:spTree>
    <p:extLst>
      <p:ext uri="{BB962C8B-B14F-4D97-AF65-F5344CB8AC3E}">
        <p14:creationId xmlns:p14="http://schemas.microsoft.com/office/powerpoint/2010/main" val="16015054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rPr>
              <a:t>The Political Economy of New Deal Art</a:t>
            </a:r>
            <a:br>
              <a:rPr lang="en-US" sz="4000" dirty="0">
                <a:solidFill>
                  <a:srgbClr val="FF0000"/>
                </a:solidFill>
              </a:rPr>
            </a:br>
            <a:r>
              <a:rPr lang="en-US" sz="3200" dirty="0">
                <a:solidFill>
                  <a:prstClr val="black"/>
                </a:solidFill>
              </a:rPr>
              <a:t>Findings from the Archives, </a:t>
            </a:r>
            <a:r>
              <a:rPr lang="en-US" sz="3200" dirty="0" smtClean="0">
                <a:solidFill>
                  <a:prstClr val="black"/>
                </a:solidFill>
              </a:rPr>
              <a:t>War Finance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738" y="1690689"/>
            <a:ext cx="3874168" cy="474219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8484" y="1690688"/>
            <a:ext cx="3521242" cy="4742196"/>
          </a:xfrm>
          <a:prstGeom prst="rect">
            <a:avLst/>
          </a:prstGeom>
        </p:spPr>
      </p:pic>
    </p:spTree>
    <p:extLst>
      <p:ext uri="{BB962C8B-B14F-4D97-AF65-F5344CB8AC3E}">
        <p14:creationId xmlns:p14="http://schemas.microsoft.com/office/powerpoint/2010/main" val="38583602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FF0000"/>
                </a:solidFill>
              </a:rPr>
              <a:t>The Political Economy of New Deal Art</a:t>
            </a:r>
            <a:br>
              <a:rPr lang="en-US" sz="4000" dirty="0">
                <a:solidFill>
                  <a:srgbClr val="FF0000"/>
                </a:solidFill>
              </a:rPr>
            </a:br>
            <a:r>
              <a:rPr lang="en-US" sz="3200" dirty="0" smtClean="0">
                <a:solidFill>
                  <a:prstClr val="black"/>
                </a:solidFill>
              </a:rPr>
              <a:t>Summation</a:t>
            </a:r>
            <a:endParaRPr lang="en-US" dirty="0"/>
          </a:p>
        </p:txBody>
      </p:sp>
      <p:sp>
        <p:nvSpPr>
          <p:cNvPr id="3" name="Content Placeholder 2"/>
          <p:cNvSpPr>
            <a:spLocks noGrp="1"/>
          </p:cNvSpPr>
          <p:nvPr>
            <p:ph idx="1"/>
          </p:nvPr>
        </p:nvSpPr>
        <p:spPr/>
        <p:txBody>
          <a:bodyPr>
            <a:normAutofit fontScale="92500" lnSpcReduction="20000"/>
          </a:bodyPr>
          <a:lstStyle/>
          <a:p>
            <a:pPr marL="0" indent="0">
              <a:lnSpc>
                <a:spcPct val="120000"/>
              </a:lnSpc>
              <a:buNone/>
            </a:pPr>
            <a:r>
              <a:rPr lang="en-US" dirty="0" smtClean="0"/>
              <a:t>Carl </a:t>
            </a:r>
            <a:r>
              <a:rPr lang="en-US" dirty="0" err="1" smtClean="0"/>
              <a:t>Menger</a:t>
            </a:r>
            <a:r>
              <a:rPr lang="en-US" dirty="0" smtClean="0"/>
              <a:t>, </a:t>
            </a:r>
            <a:r>
              <a:rPr lang="en-US" i="1" dirty="0" smtClean="0"/>
              <a:t>Investigations into the </a:t>
            </a:r>
            <a:r>
              <a:rPr lang="en-US" i="1" dirty="0"/>
              <a:t>Method of the Social </a:t>
            </a:r>
            <a:r>
              <a:rPr lang="en-US" i="1" dirty="0" smtClean="0"/>
              <a:t>Sciences </a:t>
            </a:r>
            <a:r>
              <a:rPr lang="en-US" dirty="0" smtClean="0"/>
              <a:t>(1871). </a:t>
            </a:r>
          </a:p>
          <a:p>
            <a:pPr marL="0" indent="0">
              <a:lnSpc>
                <a:spcPct val="120000"/>
              </a:lnSpc>
              <a:buNone/>
            </a:pPr>
            <a:endParaRPr lang="en-US" dirty="0"/>
          </a:p>
          <a:p>
            <a:pPr marL="0" indent="0">
              <a:lnSpc>
                <a:spcPct val="120000"/>
              </a:lnSpc>
              <a:buNone/>
            </a:pPr>
            <a:r>
              <a:rPr lang="en-US" sz="2300" dirty="0" smtClean="0"/>
              <a:t>“But </a:t>
            </a:r>
            <a:r>
              <a:rPr lang="en-US" sz="2300" dirty="0"/>
              <a:t>in this line of argument there are a number of fundamental errors. We admit quite </a:t>
            </a:r>
            <a:r>
              <a:rPr lang="en-US" sz="2300" dirty="0" smtClean="0"/>
              <a:t>unreservedly </a:t>
            </a:r>
            <a:r>
              <a:rPr lang="en-US" sz="2300" dirty="0"/>
              <a:t>that </a:t>
            </a:r>
            <a:r>
              <a:rPr lang="en-US" sz="2300" i="1" dirty="0"/>
              <a:t>real</a:t>
            </a:r>
            <a:r>
              <a:rPr lang="en-US" sz="2300" dirty="0"/>
              <a:t> human phenomena are not strictly typical. We admit that just for </a:t>
            </a:r>
            <a:r>
              <a:rPr lang="en-US" sz="2300" dirty="0" smtClean="0"/>
              <a:t>this </a:t>
            </a:r>
            <a:r>
              <a:rPr lang="en-US" sz="2300" dirty="0"/>
              <a:t>reason, and also as a result of the freedom of the human will – and we, of course, </a:t>
            </a:r>
            <a:r>
              <a:rPr lang="en-US" sz="2300" dirty="0" smtClean="0"/>
              <a:t>have </a:t>
            </a:r>
            <a:r>
              <a:rPr lang="en-US" sz="2300" dirty="0"/>
              <a:t>no intention of denying this as a practical category – </a:t>
            </a:r>
            <a:r>
              <a:rPr lang="en-US" sz="2300" i="1" dirty="0"/>
              <a:t>empirical laws of absolute </a:t>
            </a:r>
            <a:r>
              <a:rPr lang="en-US" sz="2300" i="1" dirty="0" smtClean="0"/>
              <a:t>strictness</a:t>
            </a:r>
            <a:r>
              <a:rPr lang="en-US" sz="2300" dirty="0" smtClean="0"/>
              <a:t> </a:t>
            </a:r>
            <a:r>
              <a:rPr lang="en-US" sz="2300" dirty="0"/>
              <a:t>are out of the question in the realm of the phenomena of human </a:t>
            </a:r>
            <a:r>
              <a:rPr lang="en-US" sz="2300" dirty="0" smtClean="0"/>
              <a:t>activity” (</a:t>
            </a:r>
            <a:r>
              <a:rPr lang="en-US" sz="2300" i="1" dirty="0" smtClean="0"/>
              <a:t>emphasis </a:t>
            </a:r>
            <a:r>
              <a:rPr lang="en-US" sz="2300" i="1" dirty="0"/>
              <a:t>in the original</a:t>
            </a:r>
            <a:r>
              <a:rPr lang="en-US" sz="2300" dirty="0" smtClean="0"/>
              <a:t>).</a:t>
            </a:r>
          </a:p>
          <a:p>
            <a:pPr marL="0" indent="0">
              <a:lnSpc>
                <a:spcPct val="120000"/>
              </a:lnSpc>
              <a:buNone/>
            </a:pPr>
            <a:endParaRPr lang="en-US" dirty="0"/>
          </a:p>
          <a:p>
            <a:pPr marL="0" indent="0">
              <a:lnSpc>
                <a:spcPct val="120000"/>
              </a:lnSpc>
              <a:buNone/>
            </a:pPr>
            <a:r>
              <a:rPr lang="en-US" dirty="0"/>
              <a:t>To say that some of the art produced in the New Deal is art statism is not to say </a:t>
            </a:r>
            <a:r>
              <a:rPr lang="en-US" dirty="0" smtClean="0"/>
              <a:t>that </a:t>
            </a:r>
            <a:r>
              <a:rPr lang="en-US" dirty="0"/>
              <a:t>all art financed by a state is necessary propaganda.</a:t>
            </a:r>
          </a:p>
        </p:txBody>
      </p:sp>
    </p:spTree>
    <p:extLst>
      <p:ext uri="{BB962C8B-B14F-4D97-AF65-F5344CB8AC3E}">
        <p14:creationId xmlns:p14="http://schemas.microsoft.com/office/powerpoint/2010/main" val="19968750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The Political Economy of New Deal Art</a:t>
            </a:r>
            <a:endParaRPr lang="en-US" dirty="0"/>
          </a:p>
        </p:txBody>
      </p:sp>
      <p:sp>
        <p:nvSpPr>
          <p:cNvPr id="3" name="Content Placeholder 2"/>
          <p:cNvSpPr>
            <a:spLocks noGrp="1"/>
          </p:cNvSpPr>
          <p:nvPr>
            <p:ph idx="1"/>
          </p:nvPr>
        </p:nvSpPr>
        <p:spPr/>
        <p:txBody>
          <a:bodyPr/>
          <a:lstStyle/>
          <a:p>
            <a:pPr marL="0" indent="0">
              <a:buNone/>
            </a:pPr>
            <a:r>
              <a:rPr lang="en-US" dirty="0" smtClean="0"/>
              <a:t>The 1936 Museum of Modern Art Federal Art Project Show</a:t>
            </a:r>
            <a:endParaRPr lang="en-US" dirty="0"/>
          </a:p>
          <a:p>
            <a:pPr marL="0" indent="0">
              <a:buNone/>
            </a:pPr>
            <a:endParaRPr lang="en-US" dirty="0" smtClean="0"/>
          </a:p>
          <a:p>
            <a:pPr marL="0" indent="0">
              <a:buNone/>
            </a:pPr>
            <a:r>
              <a:rPr lang="en-US" dirty="0">
                <a:hlinkClick r:id="rId2"/>
              </a:rPr>
              <a:t>http://www.artic.edu/sites/default/files/libraries/pubs/1937/AIC1937NewHrznAmArt_comb.pdf</a:t>
            </a:r>
            <a:endParaRPr lang="en-US" dirty="0"/>
          </a:p>
        </p:txBody>
      </p:sp>
    </p:spTree>
    <p:extLst>
      <p:ext uri="{BB962C8B-B14F-4D97-AF65-F5344CB8AC3E}">
        <p14:creationId xmlns:p14="http://schemas.microsoft.com/office/powerpoint/2010/main" val="20974611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302</TotalTime>
  <Words>1779</Words>
  <Application>Microsoft Office PowerPoint</Application>
  <PresentationFormat>Widescreen</PresentationFormat>
  <Paragraphs>121</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Times New Roman</vt:lpstr>
      <vt:lpstr>Office Theme</vt:lpstr>
      <vt:lpstr>PowerPoint Presentation</vt:lpstr>
      <vt:lpstr>PowerPoint Presentation</vt:lpstr>
      <vt:lpstr>The Political Economy of New Deal Art</vt:lpstr>
      <vt:lpstr>The Political Economy of New Deal Art New Deal as structural change not “reform” </vt:lpstr>
      <vt:lpstr>The Political Economy of New Deal Art New Deal as structural change not “reform”</vt:lpstr>
      <vt:lpstr>The Political Economy of New Deal Art New Deal as structural change not “reform”</vt:lpstr>
      <vt:lpstr>The Political Economy of New Deal Art New Deal as structural change not “reform”</vt:lpstr>
      <vt:lpstr>The Political Economy of New Deal Art New Deal as structural change not “reform”</vt:lpstr>
      <vt:lpstr>The Political Economy of New Deal Art State Theory and Propaganda</vt:lpstr>
      <vt:lpstr>The Political Economy of New Deal Art State Theory and Propaganda</vt:lpstr>
      <vt:lpstr>The Political Economy of New Deal Art State Theory and Propaganda</vt:lpstr>
      <vt:lpstr>The Political Economy of New Deal Art State Theory and Propaganda</vt:lpstr>
      <vt:lpstr>The Political Economy of New Deal Art State Theory and Propaganda</vt:lpstr>
      <vt:lpstr>The Political Economy of New Deal Art State Theory and Propaganda</vt:lpstr>
      <vt:lpstr>The Political Economy of New Deal Art State Theory and Propaganda</vt:lpstr>
      <vt:lpstr>The Political Economy of New Deal Art State Theory and Propaganda</vt:lpstr>
      <vt:lpstr>The Political Economy of New Deal Art State Theory and Propaganda </vt:lpstr>
      <vt:lpstr>The Political Economy of New Deal Art Findings from the Archives, the Social Security mural</vt:lpstr>
      <vt:lpstr>The Political Economy of New Deal Art Findings from the Archives, the Social Security mural</vt:lpstr>
      <vt:lpstr>The Political Economy of New Deal Art Findings from the Archives, the Social Security mural</vt:lpstr>
      <vt:lpstr>The Political Economy of New Deal Art Findings from the Archives, the New Jersey Homesteads mural</vt:lpstr>
      <vt:lpstr>The Political Economy of New Deal Art Findings from the Archives, the New Jersey Homesteads mural</vt:lpstr>
      <vt:lpstr>The Political Economy of New Deal Art Findings from the Archives, the New Jersey Homesteads mural</vt:lpstr>
      <vt:lpstr>The Political Economy of New Deal Art Findings from the Archives, the New Jersey Homesteads mural</vt:lpstr>
      <vt:lpstr>The Political Economy of New Deal Art Findings from the Archives, the New Jersey Homesteads mural</vt:lpstr>
      <vt:lpstr>The Political Economy of New Deal Art Findings from the Archives, War Finance</vt:lpstr>
      <vt:lpstr>The Political Economy of New Deal Art Summation</vt:lpstr>
      <vt:lpstr>The Political Economy of New Deal Art</vt:lpstr>
    </vt:vector>
  </TitlesOfParts>
  <Company>The New School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Cameron Weber</dc:creator>
  <cp:lastModifiedBy>Cameron Weber</cp:lastModifiedBy>
  <cp:revision>40</cp:revision>
  <cp:lastPrinted>2014-01-31T19:34:00Z</cp:lastPrinted>
  <dcterms:created xsi:type="dcterms:W3CDTF">2014-01-31T19:18:19Z</dcterms:created>
  <dcterms:modified xsi:type="dcterms:W3CDTF">2014-02-16T17:14:09Z</dcterms:modified>
</cp:coreProperties>
</file>