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2" r:id="rId9"/>
    <p:sldId id="264" r:id="rId10"/>
    <p:sldId id="266" r:id="rId11"/>
    <p:sldId id="267" r:id="rId12"/>
    <p:sldId id="268" r:id="rId13"/>
    <p:sldId id="269" r:id="rId14"/>
    <p:sldId id="270" r:id="rId15"/>
    <p:sldId id="271" r:id="rId16"/>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1962029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376037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3940624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255553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311409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2239665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3765207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134514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369734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4140382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AFD61B-3B8E-4198-B81B-D6EC4920F69B}"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28BDC-2241-4901-AAED-4ED2CDE5D76D}" type="slidenum">
              <a:rPr lang="en-US" smtClean="0"/>
              <a:t>‹#›</a:t>
            </a:fld>
            <a:endParaRPr lang="en-US" dirty="0"/>
          </a:p>
        </p:txBody>
      </p:sp>
    </p:spTree>
    <p:extLst>
      <p:ext uri="{BB962C8B-B14F-4D97-AF65-F5344CB8AC3E}">
        <p14:creationId xmlns:p14="http://schemas.microsoft.com/office/powerpoint/2010/main" val="1539420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FD61B-3B8E-4198-B81B-D6EC4920F69B}" type="datetimeFigureOut">
              <a:rPr lang="en-US" smtClean="0"/>
              <a:t>5/21/2014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28BDC-2241-4901-AAED-4ED2CDE5D76D}" type="slidenum">
              <a:rPr lang="en-US" smtClean="0"/>
              <a:t>‹#›</a:t>
            </a:fld>
            <a:endParaRPr lang="en-US" dirty="0"/>
          </a:p>
        </p:txBody>
      </p:sp>
    </p:spTree>
    <p:extLst>
      <p:ext uri="{BB962C8B-B14F-4D97-AF65-F5344CB8AC3E}">
        <p14:creationId xmlns:p14="http://schemas.microsoft.com/office/powerpoint/2010/main" val="848913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Alliance Economics and </a:t>
            </a:r>
            <a:r>
              <a:rPr lang="en-US" b="1" dirty="0" smtClean="0"/>
              <a:t>US </a:t>
            </a:r>
            <a:r>
              <a:rPr lang="en-US" b="1" dirty="0"/>
              <a:t>Military Presence </a:t>
            </a:r>
            <a:r>
              <a:rPr lang="en-US" b="1" dirty="0" smtClean="0"/>
              <a:t>Overseas </a:t>
            </a:r>
            <a:r>
              <a:rPr lang="en-US" b="1" dirty="0" smtClean="0"/>
              <a:t/>
            </a:r>
            <a:br>
              <a:rPr lang="en-US" b="1" dirty="0" smtClean="0"/>
            </a:br>
            <a:r>
              <a:rPr lang="en-US" sz="3100" b="1" dirty="0" smtClean="0"/>
              <a:t>(</a:t>
            </a:r>
            <a:r>
              <a:rPr lang="en-US" sz="3100" b="1" dirty="0" smtClean="0"/>
              <a:t>Note Title </a:t>
            </a:r>
            <a:r>
              <a:rPr lang="en-US" sz="3100" b="1" dirty="0" smtClean="0"/>
              <a:t>Change, now submitted to </a:t>
            </a:r>
            <a:r>
              <a:rPr lang="en-US" sz="3100" b="1" i="1" dirty="0" smtClean="0"/>
              <a:t>Journal of Peace and </a:t>
            </a:r>
            <a:r>
              <a:rPr lang="en-US" sz="3100" b="1" i="1" dirty="0" err="1" smtClean="0"/>
              <a:t>Defence</a:t>
            </a:r>
            <a:r>
              <a:rPr lang="en-US" sz="3100" b="1" i="1" dirty="0" smtClean="0"/>
              <a:t> Economics</a:t>
            </a:r>
            <a:r>
              <a:rPr lang="en-US" sz="3100" b="1" dirty="0" smtClean="0"/>
              <a:t>)</a:t>
            </a:r>
            <a:endParaRPr lang="en-US" sz="3100" dirty="0"/>
          </a:p>
        </p:txBody>
      </p:sp>
      <p:sp>
        <p:nvSpPr>
          <p:cNvPr id="3" name="Subtitle 2"/>
          <p:cNvSpPr>
            <a:spLocks noGrp="1"/>
          </p:cNvSpPr>
          <p:nvPr>
            <p:ph type="subTitle" idx="1"/>
          </p:nvPr>
        </p:nvSpPr>
        <p:spPr/>
        <p:txBody>
          <a:bodyPr>
            <a:normAutofit/>
          </a:bodyPr>
          <a:lstStyle/>
          <a:p>
            <a:endParaRPr lang="en-US" dirty="0" smtClean="0"/>
          </a:p>
          <a:p>
            <a:r>
              <a:rPr lang="en-US" sz="3600" dirty="0" smtClean="0"/>
              <a:t>Cameron M. </a:t>
            </a:r>
            <a:r>
              <a:rPr lang="en-US" sz="3600" dirty="0" smtClean="0"/>
              <a:t>Weber</a:t>
            </a:r>
          </a:p>
          <a:p>
            <a:r>
              <a:rPr lang="en-US" sz="2800" dirty="0" smtClean="0"/>
              <a:t>cameroneconomics.com</a:t>
            </a:r>
            <a:endParaRPr lang="en-US" sz="2800" dirty="0"/>
          </a:p>
        </p:txBody>
      </p:sp>
    </p:spTree>
    <p:extLst>
      <p:ext uri="{BB962C8B-B14F-4D97-AF65-F5344CB8AC3E}">
        <p14:creationId xmlns:p14="http://schemas.microsoft.com/office/powerpoint/2010/main" val="956681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Alliance Economics and U.S. Military Presence Overseas</a:t>
            </a:r>
            <a:endParaRPr lang="en-US" sz="3600"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Overview of Presentation</a:t>
            </a:r>
          </a:p>
          <a:p>
            <a:pPr marL="0" indent="0">
              <a:buNone/>
            </a:pPr>
            <a:r>
              <a:rPr lang="en-US" dirty="0" smtClean="0"/>
              <a:t>a) Thesis Statement</a:t>
            </a:r>
          </a:p>
          <a:p>
            <a:pPr marL="0" indent="0">
              <a:buNone/>
            </a:pPr>
            <a:r>
              <a:rPr lang="en-US" dirty="0" smtClean="0"/>
              <a:t>b) Literature Review and Theoretical Underpinnings</a:t>
            </a:r>
          </a:p>
          <a:p>
            <a:pPr marL="0" indent="0">
              <a:buNone/>
            </a:pPr>
            <a:r>
              <a:rPr lang="en-US" dirty="0" smtClean="0"/>
              <a:t>c) US Military Presence as Global Commons</a:t>
            </a:r>
          </a:p>
          <a:p>
            <a:pPr marL="0" indent="0">
              <a:buNone/>
            </a:pPr>
            <a:r>
              <a:rPr lang="en-US" dirty="0" smtClean="0"/>
              <a:t>d) Empirics and Defense “Burden”</a:t>
            </a:r>
          </a:p>
          <a:p>
            <a:pPr marL="0" indent="0">
              <a:buNone/>
            </a:pPr>
            <a:r>
              <a:rPr lang="en-US" dirty="0" smtClean="0"/>
              <a:t>e) Conclusion</a:t>
            </a:r>
            <a:endParaRPr lang="en-US" dirty="0"/>
          </a:p>
        </p:txBody>
      </p:sp>
    </p:spTree>
    <p:extLst>
      <p:ext uri="{BB962C8B-B14F-4D97-AF65-F5344CB8AC3E}">
        <p14:creationId xmlns:p14="http://schemas.microsoft.com/office/powerpoint/2010/main" val="1488640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359"/>
            <a:ext cx="10515600" cy="1187115"/>
          </a:xfrm>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323474"/>
            <a:ext cx="10515600" cy="4853489"/>
          </a:xfrm>
        </p:spPr>
        <p:txBody>
          <a:bodyPr>
            <a:normAutofit/>
          </a:bodyPr>
          <a:lstStyle/>
          <a:p>
            <a:pPr marL="0" indent="0">
              <a:buNone/>
            </a:pPr>
            <a:r>
              <a:rPr lang="en-US" dirty="0" smtClean="0">
                <a:solidFill>
                  <a:srgbClr val="FF0000"/>
                </a:solidFill>
              </a:rPr>
              <a:t>Thesis Statement</a:t>
            </a:r>
          </a:p>
          <a:p>
            <a:pPr marL="0" indent="0">
              <a:buNone/>
            </a:pPr>
            <a:r>
              <a:rPr lang="en-US" dirty="0" smtClean="0"/>
              <a:t>   The US spends more on the military than the next 10 largest allies combined.</a:t>
            </a:r>
          </a:p>
          <a:p>
            <a:pPr marL="0" indent="0">
              <a:buNone/>
            </a:pPr>
            <a:r>
              <a:rPr lang="en-US" dirty="0" smtClean="0"/>
              <a:t>   The US defence burden is twice that of the allied nation with the next largest defence burden (5% of national income versus 2.5% for S. Korea). </a:t>
            </a:r>
          </a:p>
          <a:p>
            <a:pPr marL="0" indent="0">
              <a:buNone/>
            </a:pPr>
            <a:r>
              <a:rPr lang="en-US" dirty="0" smtClean="0"/>
              <a:t>   This paper claims US allies are “free-riding” on the US tax-payer and proposes that the US charges allied nation’s a “user fee” based on US military presence in-country. This approach will force allied nations to reveal and rationalize defence expenditures with a “make or buy” decision.</a:t>
            </a:r>
            <a:endParaRPr lang="en-US" dirty="0"/>
          </a:p>
        </p:txBody>
      </p:sp>
    </p:spTree>
    <p:extLst>
      <p:ext uri="{BB962C8B-B14F-4D97-AF65-F5344CB8AC3E}">
        <p14:creationId xmlns:p14="http://schemas.microsoft.com/office/powerpoint/2010/main" val="3886312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337"/>
            <a:ext cx="10515600" cy="1138989"/>
          </a:xfrm>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267326"/>
            <a:ext cx="10515600" cy="4909637"/>
          </a:xfrm>
        </p:spPr>
        <p:txBody>
          <a:bodyPr>
            <a:normAutofit lnSpcReduction="10000"/>
          </a:bodyPr>
          <a:lstStyle/>
          <a:p>
            <a:pPr marL="0" indent="0">
              <a:buNone/>
            </a:pPr>
            <a:r>
              <a:rPr lang="en-US" dirty="0" smtClean="0">
                <a:solidFill>
                  <a:srgbClr val="FF0000"/>
                </a:solidFill>
              </a:rPr>
              <a:t>Literature Review and Theoretical Underpinnings of Argument</a:t>
            </a:r>
          </a:p>
          <a:p>
            <a:pPr marL="0" indent="0">
              <a:buNone/>
            </a:pPr>
            <a:r>
              <a:rPr lang="en-US" dirty="0" smtClean="0"/>
              <a:t>   Paradigmatic article Olson and Zeckhauser (1966) find national defence is a public good, and, that larger members of an alliance pay a larger portion of a shared deterrence. </a:t>
            </a:r>
          </a:p>
          <a:p>
            <a:pPr marL="0" indent="0">
              <a:buNone/>
            </a:pPr>
            <a:r>
              <a:rPr lang="en-US" dirty="0" smtClean="0"/>
              <a:t>   Sandler and Hartley (2001) call this disproportionality the “exploitation hypothesis”. </a:t>
            </a:r>
          </a:p>
          <a:p>
            <a:pPr marL="0" indent="0">
              <a:buNone/>
            </a:pPr>
            <a:r>
              <a:rPr lang="en-US" dirty="0" smtClean="0"/>
              <a:t>   Gupta (2012) finds nation-state ‘preferences’ for shared deterrence are heterogeneous and unrevealed.  </a:t>
            </a:r>
          </a:p>
          <a:p>
            <a:pPr marL="0" indent="0">
              <a:buNone/>
            </a:pPr>
            <a:r>
              <a:rPr lang="en-US" dirty="0" smtClean="0"/>
              <a:t>   Duncombe (2011) finds that the militarization of culture in the West (read the ‘War on Poverty’, the ‘War on Drugs’, the ‘War on Terror’) foretells an increasingly opposed Other against which violence is facilitated. </a:t>
            </a:r>
            <a:endParaRPr lang="en-US" dirty="0"/>
          </a:p>
        </p:txBody>
      </p:sp>
    </p:spTree>
    <p:extLst>
      <p:ext uri="{BB962C8B-B14F-4D97-AF65-F5344CB8AC3E}">
        <p14:creationId xmlns:p14="http://schemas.microsoft.com/office/powerpoint/2010/main" val="361087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Literature Review and Theoretical Underpinnings of Argument</a:t>
            </a:r>
          </a:p>
          <a:p>
            <a:pPr marL="0" indent="0">
              <a:buNone/>
            </a:pPr>
            <a:endParaRPr lang="en-US" dirty="0" smtClean="0"/>
          </a:p>
          <a:p>
            <a:pPr marL="0" indent="0">
              <a:buNone/>
            </a:pPr>
            <a:r>
              <a:rPr lang="en-US" dirty="0" smtClean="0"/>
              <a:t>   These findings I believe imply that free-riding can be reduced, preferences revealed, allocative efficiency improved and aggression reduced, through introducing competition into our historically-contingent status quo defence in the allied West.</a:t>
            </a:r>
            <a:endParaRPr lang="en-US" dirty="0"/>
          </a:p>
        </p:txBody>
      </p:sp>
    </p:spTree>
    <p:extLst>
      <p:ext uri="{BB962C8B-B14F-4D97-AF65-F5344CB8AC3E}">
        <p14:creationId xmlns:p14="http://schemas.microsoft.com/office/powerpoint/2010/main" val="255666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379"/>
            <a:ext cx="10515600" cy="1243263"/>
          </a:xfrm>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387642"/>
            <a:ext cx="10515600" cy="4789321"/>
          </a:xfrm>
        </p:spPr>
        <p:txBody>
          <a:bodyPr>
            <a:normAutofit/>
          </a:bodyPr>
          <a:lstStyle/>
          <a:p>
            <a:pPr marL="0" lvl="0" indent="0">
              <a:buNone/>
            </a:pPr>
            <a:r>
              <a:rPr lang="en-US" dirty="0" smtClean="0">
                <a:solidFill>
                  <a:srgbClr val="FF0000"/>
                </a:solidFill>
              </a:rPr>
              <a:t>US Military Presence as Global Commons</a:t>
            </a:r>
          </a:p>
          <a:p>
            <a:pPr marL="0" lvl="0" indent="0">
              <a:buNone/>
            </a:pPr>
            <a:r>
              <a:rPr lang="en-US" dirty="0" smtClean="0"/>
              <a:t>   Economics of national defence alliances as private, public or club good is unresolved (Sandler and Hartley 2001, Engerer 2011).</a:t>
            </a:r>
          </a:p>
          <a:p>
            <a:pPr marL="0" lvl="0" indent="0">
              <a:buNone/>
            </a:pPr>
            <a:r>
              <a:rPr lang="en-US" dirty="0" smtClean="0"/>
              <a:t>  Some view defence alliances as “club goods” with ability to exclude free-riders. NATO is most common example.</a:t>
            </a:r>
          </a:p>
          <a:p>
            <a:pPr marL="0" lvl="0" indent="0">
              <a:buNone/>
            </a:pPr>
            <a:r>
              <a:rPr lang="en-US" dirty="0" smtClean="0"/>
              <a:t>   However, US alliances are ever-changing and historically-contingent (viz. US support for Osama Bin Laden against USSR in Afghanistan, current alliance with Pakistan in War on Terror and US support for Sadam Hussein in the Iraq-Iran war) so therefore in long-term excludability assumption necessary for club good seems inappropriate.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168914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p:txBody>
          <a:bodyPr/>
          <a:lstStyle/>
          <a:p>
            <a:pPr marL="0" lvl="0" indent="0">
              <a:buNone/>
            </a:pPr>
            <a:r>
              <a:rPr lang="en-US" dirty="0" smtClean="0">
                <a:solidFill>
                  <a:srgbClr val="FF0000"/>
                </a:solidFill>
              </a:rPr>
              <a:t>US </a:t>
            </a:r>
            <a:r>
              <a:rPr lang="en-US" dirty="0">
                <a:solidFill>
                  <a:srgbClr val="FF0000"/>
                </a:solidFill>
              </a:rPr>
              <a:t>Military Presence as Global Commons</a:t>
            </a:r>
          </a:p>
          <a:p>
            <a:pPr marL="0" indent="0">
              <a:buNone/>
            </a:pPr>
            <a:endParaRPr lang="en-US" dirty="0" smtClean="0">
              <a:solidFill>
                <a:prstClr val="black"/>
              </a:solidFill>
            </a:endParaRPr>
          </a:p>
          <a:p>
            <a:pPr marL="0" indent="0">
              <a:buNone/>
            </a:pPr>
            <a:r>
              <a:rPr lang="en-US" dirty="0" smtClean="0">
                <a:solidFill>
                  <a:prstClr val="black"/>
                </a:solidFill>
              </a:rPr>
              <a:t>I </a:t>
            </a:r>
            <a:r>
              <a:rPr lang="en-US" dirty="0">
                <a:solidFill>
                  <a:prstClr val="black"/>
                </a:solidFill>
              </a:rPr>
              <a:t>find that US military presence is a shared “global commons good”, which cannot be divisible as a private or club good</a:t>
            </a:r>
            <a:r>
              <a:rPr lang="en-US" dirty="0" smtClean="0">
                <a:solidFill>
                  <a:prstClr val="black"/>
                </a:solidFill>
              </a:rPr>
              <a:t>.</a:t>
            </a:r>
          </a:p>
          <a:p>
            <a:pPr marL="0" indent="0">
              <a:buNone/>
            </a:pPr>
            <a:endParaRPr lang="en-US" dirty="0">
              <a:solidFill>
                <a:prstClr val="black"/>
              </a:solidFill>
            </a:endParaRPr>
          </a:p>
          <a:p>
            <a:pPr marL="0" indent="0">
              <a:buNone/>
            </a:pPr>
            <a:r>
              <a:rPr lang="en-US" dirty="0" smtClean="0">
                <a:solidFill>
                  <a:prstClr val="black"/>
                </a:solidFill>
              </a:rPr>
              <a:t>This can be seen in the actually-existing US global military presence.</a:t>
            </a:r>
          </a:p>
          <a:p>
            <a:pPr marL="0" indent="0">
              <a:buNone/>
            </a:pPr>
            <a:endParaRPr lang="en-US" dirty="0">
              <a:solidFill>
                <a:prstClr val="black"/>
              </a:solidFill>
            </a:endParaRPr>
          </a:p>
          <a:p>
            <a:pPr marL="0" indent="0">
              <a:buNone/>
            </a:pPr>
            <a:r>
              <a:rPr lang="en-US" dirty="0" smtClean="0">
                <a:solidFill>
                  <a:prstClr val="black"/>
                </a:solidFill>
              </a:rPr>
              <a:t>This research does not question the goals (</a:t>
            </a:r>
            <a:r>
              <a:rPr lang="en-US" i="1" dirty="0" smtClean="0">
                <a:solidFill>
                  <a:prstClr val="black"/>
                </a:solidFill>
              </a:rPr>
              <a:t>ends</a:t>
            </a:r>
            <a:r>
              <a:rPr lang="en-US" dirty="0" smtClean="0">
                <a:solidFill>
                  <a:prstClr val="black"/>
                </a:solidFill>
              </a:rPr>
              <a:t>) of US national defence policy only the </a:t>
            </a:r>
            <a:r>
              <a:rPr lang="en-US" i="1" dirty="0" smtClean="0">
                <a:solidFill>
                  <a:prstClr val="black"/>
                </a:solidFill>
              </a:rPr>
              <a:t>means</a:t>
            </a:r>
            <a:r>
              <a:rPr lang="en-US" dirty="0" smtClean="0">
                <a:solidFill>
                  <a:prstClr val="black"/>
                </a:solidFill>
              </a:rPr>
              <a:t>.</a:t>
            </a:r>
            <a:endParaRPr lang="en-US" dirty="0"/>
          </a:p>
        </p:txBody>
      </p:sp>
    </p:spTree>
    <p:extLst>
      <p:ext uri="{BB962C8B-B14F-4D97-AF65-F5344CB8AC3E}">
        <p14:creationId xmlns:p14="http://schemas.microsoft.com/office/powerpoint/2010/main" val="1063972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ts val="1000"/>
              </a:spcBef>
            </a:pPr>
            <a:r>
              <a:rPr lang="en-US" sz="4000" b="1" dirty="0">
                <a:solidFill>
                  <a:prstClr val="black"/>
                </a:solidFill>
              </a:rPr>
              <a:t>Alliance Economics and U.S. Military Presence </a:t>
            </a:r>
            <a:r>
              <a:rPr lang="en-US" sz="4000" b="1" dirty="0" smtClean="0">
                <a:solidFill>
                  <a:prstClr val="black"/>
                </a:solidFill>
              </a:rPr>
              <a:t>Overseas</a:t>
            </a:r>
            <a:r>
              <a:rPr lang="en-US" sz="3600" b="1" dirty="0" smtClean="0">
                <a:solidFill>
                  <a:prstClr val="black"/>
                </a:solidFill>
              </a:rPr>
              <a:t/>
            </a:r>
            <a:br>
              <a:rPr lang="en-US" sz="3600" b="1" dirty="0" smtClean="0">
                <a:solidFill>
                  <a:prstClr val="black"/>
                </a:solidFill>
              </a:rPr>
            </a:br>
            <a:r>
              <a:rPr lang="en-US" sz="2800" dirty="0">
                <a:solidFill>
                  <a:srgbClr val="FF0000"/>
                </a:solidFill>
                <a:latin typeface="Calibri" panose="020F0502020204030204"/>
              </a:rPr>
              <a:t>US Military Presence </a:t>
            </a:r>
            <a:r>
              <a:rPr lang="en-US" sz="2800" dirty="0" smtClean="0">
                <a:solidFill>
                  <a:srgbClr val="FF0000"/>
                </a:solidFill>
                <a:latin typeface="Calibri" panose="020F0502020204030204"/>
              </a:rPr>
              <a:t>as </a:t>
            </a:r>
            <a:r>
              <a:rPr lang="en-US" sz="2800" dirty="0">
                <a:solidFill>
                  <a:srgbClr val="FF0000"/>
                </a:solidFill>
                <a:latin typeface="Calibri" panose="020F0502020204030204"/>
              </a:rPr>
              <a:t>Global Commons</a:t>
            </a:r>
            <a:br>
              <a:rPr lang="en-US" sz="2800" dirty="0">
                <a:solidFill>
                  <a:srgbClr val="FF0000"/>
                </a:solidFill>
                <a:latin typeface="Calibri" panose="020F0502020204030204"/>
              </a:rPr>
            </a:b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5915" y="1580147"/>
            <a:ext cx="4772527" cy="3777916"/>
          </a:xfrm>
          <a:prstGeom prst="rect">
            <a:avLst/>
          </a:prstGeom>
          <a:noFill/>
        </p:spPr>
      </p:pic>
      <p:sp>
        <p:nvSpPr>
          <p:cNvPr id="5" name="TextBox 4"/>
          <p:cNvSpPr txBox="1"/>
          <p:nvPr/>
        </p:nvSpPr>
        <p:spPr>
          <a:xfrm>
            <a:off x="1403684" y="5638800"/>
            <a:ext cx="9933139" cy="369332"/>
          </a:xfrm>
          <a:prstGeom prst="rect">
            <a:avLst/>
          </a:prstGeom>
          <a:noFill/>
        </p:spPr>
        <p:txBody>
          <a:bodyPr wrap="square" rtlCol="0">
            <a:spAutoFit/>
          </a:bodyPr>
          <a:lstStyle/>
          <a:p>
            <a:r>
              <a:rPr lang="en-US" dirty="0" smtClean="0"/>
              <a:t>US Overseas Military Presence and Global Shipping Routes by Volume (Source: RAND 2012)</a:t>
            </a:r>
            <a:endParaRPr lang="en-US" dirty="0"/>
          </a:p>
        </p:txBody>
      </p:sp>
    </p:spTree>
    <p:extLst>
      <p:ext uri="{BB962C8B-B14F-4D97-AF65-F5344CB8AC3E}">
        <p14:creationId xmlns:p14="http://schemas.microsoft.com/office/powerpoint/2010/main" val="2599873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ts val="1000"/>
              </a:spcBef>
            </a:pPr>
            <a:r>
              <a:rPr lang="en-US" sz="4000" b="1" dirty="0">
                <a:solidFill>
                  <a:prstClr val="black"/>
                </a:solidFill>
              </a:rPr>
              <a:t>Alliance Economics and U.S. Military Presence </a:t>
            </a:r>
            <a:r>
              <a:rPr lang="en-US" sz="4000" b="1" dirty="0" smtClean="0">
                <a:solidFill>
                  <a:prstClr val="black"/>
                </a:solidFill>
              </a:rPr>
              <a:t>Overseas</a:t>
            </a:r>
            <a:r>
              <a:rPr lang="en-US" sz="3600" b="1" dirty="0" smtClean="0">
                <a:solidFill>
                  <a:prstClr val="black"/>
                </a:solidFill>
              </a:rPr>
              <a:t/>
            </a:r>
            <a:br>
              <a:rPr lang="en-US" sz="3600" b="1" dirty="0" smtClean="0">
                <a:solidFill>
                  <a:prstClr val="black"/>
                </a:solidFill>
              </a:rPr>
            </a:br>
            <a:r>
              <a:rPr lang="en-US" sz="2800" dirty="0">
                <a:solidFill>
                  <a:srgbClr val="FF0000"/>
                </a:solidFill>
                <a:latin typeface="Calibri" panose="020F0502020204030204"/>
              </a:rPr>
              <a:t>US Military Presence </a:t>
            </a:r>
            <a:r>
              <a:rPr lang="en-US" sz="2800" dirty="0" smtClean="0">
                <a:solidFill>
                  <a:srgbClr val="FF0000"/>
                </a:solidFill>
                <a:latin typeface="Calibri" panose="020F0502020204030204"/>
              </a:rPr>
              <a:t>as </a:t>
            </a:r>
            <a:r>
              <a:rPr lang="en-US" sz="2800" dirty="0">
                <a:solidFill>
                  <a:srgbClr val="FF0000"/>
                </a:solidFill>
                <a:latin typeface="Calibri" panose="020F0502020204030204"/>
              </a:rPr>
              <a:t>Global Commons</a:t>
            </a:r>
            <a:br>
              <a:rPr lang="en-US" sz="2800" dirty="0">
                <a:solidFill>
                  <a:srgbClr val="FF0000"/>
                </a:solidFill>
                <a:latin typeface="Calibri" panose="020F0502020204030204"/>
              </a:rPr>
            </a:br>
            <a:endParaRPr lang="en-US" dirty="0"/>
          </a:p>
        </p:txBody>
      </p:sp>
      <p:sp>
        <p:nvSpPr>
          <p:cNvPr id="5" name="TextBox 4"/>
          <p:cNvSpPr txBox="1"/>
          <p:nvPr/>
        </p:nvSpPr>
        <p:spPr>
          <a:xfrm>
            <a:off x="521369" y="5510463"/>
            <a:ext cx="4363452" cy="923330"/>
          </a:xfrm>
          <a:prstGeom prst="rect">
            <a:avLst/>
          </a:prstGeom>
          <a:noFill/>
        </p:spPr>
        <p:txBody>
          <a:bodyPr wrap="square" rtlCol="0">
            <a:spAutoFit/>
          </a:bodyPr>
          <a:lstStyle/>
          <a:p>
            <a:r>
              <a:rPr lang="en-US" dirty="0">
                <a:solidFill>
                  <a:prstClr val="black"/>
                </a:solidFill>
              </a:rPr>
              <a:t>US Overseas Military Presence and </a:t>
            </a:r>
            <a:endParaRPr lang="en-US" dirty="0" smtClean="0">
              <a:solidFill>
                <a:prstClr val="black"/>
              </a:solidFill>
            </a:endParaRPr>
          </a:p>
          <a:p>
            <a:r>
              <a:rPr lang="en-US" dirty="0" smtClean="0">
                <a:solidFill>
                  <a:prstClr val="black"/>
                </a:solidFill>
              </a:rPr>
              <a:t>Iranian and Chinese Missile Threats </a:t>
            </a:r>
          </a:p>
          <a:p>
            <a:r>
              <a:rPr lang="en-US" dirty="0" smtClean="0">
                <a:solidFill>
                  <a:prstClr val="black"/>
                </a:solidFill>
              </a:rPr>
              <a:t>(Source</a:t>
            </a:r>
            <a:r>
              <a:rPr lang="en-US" dirty="0">
                <a:solidFill>
                  <a:prstClr val="black"/>
                </a:solidFill>
              </a:rPr>
              <a:t>: RAND 2012)</a:t>
            </a:r>
          </a:p>
        </p:txBody>
      </p:sp>
      <p:pic>
        <p:nvPicPr>
          <p:cNvPr id="6" name="Content Placeholder 5"/>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25641" y="1540042"/>
            <a:ext cx="4780548" cy="3955883"/>
          </a:xfrm>
          <a:prstGeom prst="rect">
            <a:avLst/>
          </a:prstGeom>
          <a:noFill/>
          <a:ln>
            <a:noFill/>
          </a:ln>
        </p:spPr>
      </p:pic>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540042"/>
            <a:ext cx="4997116" cy="3955883"/>
          </a:xfrm>
          <a:prstGeom prst="rect">
            <a:avLst/>
          </a:prstGeom>
          <a:noFill/>
          <a:ln>
            <a:noFill/>
          </a:ln>
        </p:spPr>
      </p:pic>
      <p:sp>
        <p:nvSpPr>
          <p:cNvPr id="9" name="TextBox 8"/>
          <p:cNvSpPr txBox="1"/>
          <p:nvPr/>
        </p:nvSpPr>
        <p:spPr>
          <a:xfrm>
            <a:off x="5943600" y="5606716"/>
            <a:ext cx="5181600" cy="923330"/>
          </a:xfrm>
          <a:prstGeom prst="rect">
            <a:avLst/>
          </a:prstGeom>
          <a:noFill/>
        </p:spPr>
        <p:txBody>
          <a:bodyPr wrap="square" rtlCol="0">
            <a:spAutoFit/>
          </a:bodyPr>
          <a:lstStyle/>
          <a:p>
            <a:r>
              <a:rPr lang="en-US" dirty="0" smtClean="0"/>
              <a:t>US Overseas Military Presence and Risk of Mortality by Disaster Type – Hydrologic, Seismic, and Drought</a:t>
            </a:r>
          </a:p>
          <a:p>
            <a:r>
              <a:rPr lang="en-US" dirty="0" smtClean="0"/>
              <a:t>(Source: RAND 2012)</a:t>
            </a:r>
            <a:endParaRPr lang="en-US" dirty="0"/>
          </a:p>
        </p:txBody>
      </p:sp>
    </p:spTree>
    <p:extLst>
      <p:ext uri="{BB962C8B-B14F-4D97-AF65-F5344CB8AC3E}">
        <p14:creationId xmlns:p14="http://schemas.microsoft.com/office/powerpoint/2010/main" val="187434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690688"/>
            <a:ext cx="10515600" cy="4653965"/>
          </a:xfrm>
        </p:spPr>
        <p:txBody>
          <a:bodyPr>
            <a:normAutofit/>
          </a:bodyPr>
          <a:lstStyle/>
          <a:p>
            <a:pPr marL="0" indent="0">
              <a:buNone/>
            </a:pPr>
            <a:r>
              <a:rPr lang="en-US" dirty="0" smtClean="0">
                <a:solidFill>
                  <a:srgbClr val="FF0000"/>
                </a:solidFill>
              </a:rPr>
              <a:t>Empirics and Defence “Burden”</a:t>
            </a:r>
          </a:p>
          <a:p>
            <a:pPr marL="0" indent="0">
              <a:buNone/>
            </a:pPr>
            <a:r>
              <a:rPr lang="en-US" dirty="0" smtClean="0"/>
              <a:t>   The most common example of a “commons good” is over-fishing in the oceans.  Engerer 2011 writes, </a:t>
            </a:r>
          </a:p>
          <a:p>
            <a:pPr marL="0" indent="0">
              <a:buNone/>
            </a:pPr>
            <a:r>
              <a:rPr lang="en-US" sz="2400" dirty="0" smtClean="0"/>
              <a:t>	This is also circumscribed by the notion of ‘the tragedy of the commons’. 	One solution to overcome this situation is a regulation that determines the 	volume that an individual can withdraw from the common-pool resource 	within a certain period of time. A </a:t>
            </a:r>
            <a:r>
              <a:rPr lang="en-US" sz="2400" b="1" dirty="0" smtClean="0"/>
              <a:t>regulatory authority </a:t>
            </a:r>
            <a:r>
              <a:rPr lang="en-US" sz="2400" dirty="0" smtClean="0"/>
              <a:t>must ensure that 	regulation is really enforced (page 138, </a:t>
            </a:r>
            <a:r>
              <a:rPr lang="en-US" sz="2400" b="1" dirty="0" smtClean="0"/>
              <a:t>emphasis added</a:t>
            </a:r>
            <a:r>
              <a:rPr lang="en-US" sz="2400" dirty="0" smtClean="0"/>
              <a:t>). </a:t>
            </a:r>
          </a:p>
          <a:p>
            <a:pPr marL="0" indent="0">
              <a:buNone/>
            </a:pPr>
            <a:endParaRPr lang="en-US" sz="2400" dirty="0" smtClean="0"/>
          </a:p>
          <a:p>
            <a:pPr marL="0" indent="0">
              <a:buNone/>
            </a:pPr>
            <a:r>
              <a:rPr lang="en-US" sz="2400" dirty="0"/>
              <a:t> </a:t>
            </a:r>
            <a:r>
              <a:rPr lang="en-US" sz="2400" dirty="0" smtClean="0"/>
              <a:t>   </a:t>
            </a:r>
            <a:r>
              <a:rPr lang="en-US" dirty="0" smtClean="0"/>
              <a:t>Due to free-riding by allies the US has the incentive to act as this “regulatory authority”.</a:t>
            </a:r>
            <a:endParaRPr lang="en-US" dirty="0"/>
          </a:p>
          <a:p>
            <a:pPr marL="0" indent="0">
              <a:buNone/>
            </a:pPr>
            <a:endParaRPr lang="en-US" sz="2400" dirty="0"/>
          </a:p>
        </p:txBody>
      </p:sp>
    </p:spTree>
    <p:extLst>
      <p:ext uri="{BB962C8B-B14F-4D97-AF65-F5344CB8AC3E}">
        <p14:creationId xmlns:p14="http://schemas.microsoft.com/office/powerpoint/2010/main" val="1265676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2412"/>
          </a:xfrm>
        </p:spPr>
        <p:txBody>
          <a:bodyPr>
            <a:normAutofit fontScale="90000"/>
          </a:bodyPr>
          <a:lstStyle/>
          <a:p>
            <a:pPr lvl="0">
              <a:spcBef>
                <a:spcPts val="1000"/>
              </a:spcBef>
            </a:pPr>
            <a:r>
              <a:rPr lang="en-US" sz="4000" b="1" dirty="0">
                <a:solidFill>
                  <a:prstClr val="black"/>
                </a:solidFill>
              </a:rPr>
              <a:t>Alliance Economics and U.S. Military Presence </a:t>
            </a:r>
            <a:r>
              <a:rPr lang="en-US" sz="4000" b="1" dirty="0" smtClean="0">
                <a:solidFill>
                  <a:prstClr val="black"/>
                </a:solidFill>
              </a:rPr>
              <a:t>Overseas</a:t>
            </a:r>
            <a:r>
              <a:rPr lang="en-US" sz="3600" b="1" dirty="0" smtClean="0">
                <a:solidFill>
                  <a:prstClr val="black"/>
                </a:solidFill>
              </a:rPr>
              <a:t/>
            </a:r>
            <a:br>
              <a:rPr lang="en-US" sz="3600" b="1" dirty="0" smtClean="0">
                <a:solidFill>
                  <a:prstClr val="black"/>
                </a:solidFill>
              </a:rPr>
            </a:br>
            <a:r>
              <a:rPr lang="en-US" sz="2800" dirty="0">
                <a:solidFill>
                  <a:srgbClr val="FF0000"/>
                </a:solidFill>
                <a:latin typeface="Calibri" panose="020F0502020204030204"/>
              </a:rPr>
              <a:t>Empirics and Defence “Burden”</a:t>
            </a:r>
            <a:br>
              <a:rPr lang="en-US" sz="2800" dirty="0">
                <a:solidFill>
                  <a:srgbClr val="FF0000"/>
                </a:solidFill>
                <a:latin typeface="Calibri" panose="020F0502020204030204"/>
              </a:rPr>
            </a:b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5747" y="1515980"/>
            <a:ext cx="4403558" cy="4716378"/>
          </a:xfrm>
          <a:prstGeom prst="rect">
            <a:avLst/>
          </a:prstGeom>
          <a:noFill/>
          <a:ln>
            <a:noFill/>
          </a:ln>
        </p:spPr>
      </p:pic>
      <p:sp>
        <p:nvSpPr>
          <p:cNvPr id="5" name="TextBox 4"/>
          <p:cNvSpPr txBox="1"/>
          <p:nvPr/>
        </p:nvSpPr>
        <p:spPr>
          <a:xfrm>
            <a:off x="665746" y="1138989"/>
            <a:ext cx="4106779" cy="307777"/>
          </a:xfrm>
          <a:prstGeom prst="rect">
            <a:avLst/>
          </a:prstGeom>
          <a:noFill/>
        </p:spPr>
        <p:txBody>
          <a:bodyPr wrap="square" rtlCol="0">
            <a:spAutoFit/>
          </a:bodyPr>
          <a:lstStyle/>
          <a:p>
            <a:r>
              <a:rPr lang="en-US" sz="1400" b="1" dirty="0"/>
              <a:t>Non-Combat Active U.S. Military Personnel (FY2012</a:t>
            </a:r>
            <a:r>
              <a:rPr lang="en-US" sz="1400" b="1" dirty="0" smtClean="0"/>
              <a:t>)</a:t>
            </a:r>
            <a:endParaRPr lang="en-US" sz="1400" dirty="0"/>
          </a:p>
        </p:txBody>
      </p:sp>
      <p:sp>
        <p:nvSpPr>
          <p:cNvPr id="8" name="TextBox 7"/>
          <p:cNvSpPr txBox="1"/>
          <p:nvPr/>
        </p:nvSpPr>
        <p:spPr>
          <a:xfrm>
            <a:off x="838200" y="6301572"/>
            <a:ext cx="2897475" cy="276999"/>
          </a:xfrm>
          <a:prstGeom prst="rect">
            <a:avLst/>
          </a:prstGeom>
          <a:noFill/>
        </p:spPr>
        <p:txBody>
          <a:bodyPr wrap="square" rtlCol="0">
            <a:spAutoFit/>
          </a:bodyPr>
          <a:lstStyle/>
          <a:p>
            <a:r>
              <a:rPr lang="en-US" sz="1200" dirty="0" smtClean="0"/>
              <a:t>Source: US DMDC and US Senate 2013</a:t>
            </a:r>
            <a:endParaRPr lang="en-US" sz="1200" dirty="0"/>
          </a:p>
        </p:txBody>
      </p:sp>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6031832" y="2029326"/>
            <a:ext cx="4467726" cy="3521242"/>
          </a:xfrm>
          <a:prstGeom prst="rect">
            <a:avLst/>
          </a:prstGeom>
          <a:noFill/>
          <a:ln>
            <a:noFill/>
          </a:ln>
        </p:spPr>
      </p:pic>
      <p:sp>
        <p:nvSpPr>
          <p:cNvPr id="10" name="TextBox 9"/>
          <p:cNvSpPr txBox="1"/>
          <p:nvPr/>
        </p:nvSpPr>
        <p:spPr>
          <a:xfrm>
            <a:off x="6769768" y="1604211"/>
            <a:ext cx="3576631" cy="307777"/>
          </a:xfrm>
          <a:prstGeom prst="rect">
            <a:avLst/>
          </a:prstGeom>
          <a:noFill/>
        </p:spPr>
        <p:txBody>
          <a:bodyPr wrap="square" rtlCol="0">
            <a:spAutoFit/>
          </a:bodyPr>
          <a:lstStyle/>
          <a:p>
            <a:r>
              <a:rPr lang="en-US" sz="1400" b="1" dirty="0" smtClean="0"/>
              <a:t>Cost Allocation for “User Fee”</a:t>
            </a:r>
            <a:endParaRPr lang="en-US" sz="1400" b="1" dirty="0"/>
          </a:p>
        </p:txBody>
      </p:sp>
      <p:sp>
        <p:nvSpPr>
          <p:cNvPr id="11" name="TextBox 10"/>
          <p:cNvSpPr txBox="1"/>
          <p:nvPr/>
        </p:nvSpPr>
        <p:spPr>
          <a:xfrm>
            <a:off x="6521116" y="5767138"/>
            <a:ext cx="3978442" cy="276999"/>
          </a:xfrm>
          <a:prstGeom prst="rect">
            <a:avLst/>
          </a:prstGeom>
          <a:noFill/>
        </p:spPr>
        <p:txBody>
          <a:bodyPr wrap="square" rtlCol="0">
            <a:spAutoFit/>
          </a:bodyPr>
          <a:lstStyle/>
          <a:p>
            <a:r>
              <a:rPr lang="en-US" sz="1200" dirty="0" smtClean="0"/>
              <a:t>Source: US OMB 2013, US DoD 2013, calculations by author</a:t>
            </a:r>
            <a:endParaRPr lang="en-US" sz="1200" dirty="0"/>
          </a:p>
        </p:txBody>
      </p:sp>
    </p:spTree>
    <p:extLst>
      <p:ext uri="{BB962C8B-B14F-4D97-AF65-F5344CB8AC3E}">
        <p14:creationId xmlns:p14="http://schemas.microsoft.com/office/powerpoint/2010/main" val="259539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r>
              <a:rPr lang="en-US" sz="3200" b="1" dirty="0">
                <a:solidFill>
                  <a:prstClr val="black"/>
                </a:solidFill>
              </a:rPr>
              <a:t/>
            </a:r>
            <a:br>
              <a:rPr lang="en-US" sz="3200" b="1" dirty="0">
                <a:solidFill>
                  <a:prstClr val="black"/>
                </a:solidFill>
              </a:rPr>
            </a:br>
            <a:r>
              <a:rPr lang="en-US" sz="2500" dirty="0">
                <a:solidFill>
                  <a:srgbClr val="FF0000"/>
                </a:solidFill>
                <a:latin typeface="Calibri" panose="020F0502020204030204"/>
              </a:rPr>
              <a:t>Empirics and Defence “Burden”</a:t>
            </a: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9117" y="1886617"/>
            <a:ext cx="7427493" cy="4222001"/>
          </a:xfrm>
          <a:prstGeom prst="rect">
            <a:avLst/>
          </a:prstGeom>
          <a:noFill/>
          <a:ln>
            <a:noFill/>
          </a:ln>
        </p:spPr>
      </p:pic>
      <p:sp>
        <p:nvSpPr>
          <p:cNvPr id="5" name="TextBox 4"/>
          <p:cNvSpPr txBox="1"/>
          <p:nvPr/>
        </p:nvSpPr>
        <p:spPr>
          <a:xfrm>
            <a:off x="3200401" y="1548063"/>
            <a:ext cx="4684294" cy="338554"/>
          </a:xfrm>
          <a:prstGeom prst="rect">
            <a:avLst/>
          </a:prstGeom>
          <a:noFill/>
        </p:spPr>
        <p:txBody>
          <a:bodyPr wrap="square" rtlCol="0">
            <a:spAutoFit/>
          </a:bodyPr>
          <a:lstStyle/>
          <a:p>
            <a:r>
              <a:rPr lang="en-US" sz="1600" dirty="0" smtClean="0"/>
              <a:t>Data and Cost Allocation, Allied Nations (2012)</a:t>
            </a:r>
            <a:endParaRPr lang="en-US" sz="1600" dirty="0"/>
          </a:p>
        </p:txBody>
      </p:sp>
      <p:sp>
        <p:nvSpPr>
          <p:cNvPr id="6" name="TextBox 5"/>
          <p:cNvSpPr txBox="1"/>
          <p:nvPr/>
        </p:nvSpPr>
        <p:spPr>
          <a:xfrm>
            <a:off x="2398295" y="6304547"/>
            <a:ext cx="4485459" cy="276999"/>
          </a:xfrm>
          <a:prstGeom prst="rect">
            <a:avLst/>
          </a:prstGeom>
          <a:noFill/>
        </p:spPr>
        <p:txBody>
          <a:bodyPr wrap="none" rtlCol="0">
            <a:spAutoFit/>
          </a:bodyPr>
          <a:lstStyle/>
          <a:p>
            <a:r>
              <a:rPr lang="en-US" sz="1200" dirty="0" smtClean="0"/>
              <a:t>Source: US DMDC, World Bank, US OMB 2013, calculations by author</a:t>
            </a:r>
            <a:endParaRPr lang="en-US" sz="1200" dirty="0"/>
          </a:p>
        </p:txBody>
      </p:sp>
    </p:spTree>
    <p:extLst>
      <p:ext uri="{BB962C8B-B14F-4D97-AF65-F5344CB8AC3E}">
        <p14:creationId xmlns:p14="http://schemas.microsoft.com/office/powerpoint/2010/main" val="3518628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solidFill>
                  <a:srgbClr val="FF0000"/>
                </a:solidFill>
              </a:rPr>
              <a:t>Conclusion</a:t>
            </a:r>
          </a:p>
          <a:p>
            <a:pPr marL="0" indent="0">
              <a:buNone/>
            </a:pPr>
            <a:r>
              <a:rPr lang="en-US" dirty="0" smtClean="0"/>
              <a:t>   US </a:t>
            </a:r>
            <a:r>
              <a:rPr lang="en-US" dirty="0"/>
              <a:t>military </a:t>
            </a:r>
            <a:r>
              <a:rPr lang="en-US" dirty="0" smtClean="0"/>
              <a:t>non-combat presence </a:t>
            </a:r>
            <a:r>
              <a:rPr lang="en-US" dirty="0"/>
              <a:t>overseas is a global commons good which is over-consumed by U.S. </a:t>
            </a:r>
            <a:r>
              <a:rPr lang="en-US" dirty="0" smtClean="0"/>
              <a:t>allies as shown in actually-existing defence burdens. </a:t>
            </a:r>
          </a:p>
          <a:p>
            <a:pPr marL="0" indent="0">
              <a:buNone/>
            </a:pPr>
            <a:r>
              <a:rPr lang="en-US" dirty="0" smtClean="0"/>
              <a:t>   Cost-allocating </a:t>
            </a:r>
            <a:r>
              <a:rPr lang="en-US" dirty="0"/>
              <a:t>on a per soldier basis and charging allies this “user fee” </a:t>
            </a:r>
            <a:r>
              <a:rPr lang="en-US" dirty="0" smtClean="0"/>
              <a:t>would </a:t>
            </a:r>
            <a:r>
              <a:rPr lang="en-US" dirty="0"/>
              <a:t>improve allocative efficiency as host-countries face a “make or buy” decision for their national defence, forcing the revelation and rationalization of national defence preferences. </a:t>
            </a:r>
            <a:endParaRPr lang="en-US" dirty="0" smtClean="0"/>
          </a:p>
          <a:p>
            <a:pPr marL="0" indent="0">
              <a:buNone/>
            </a:pPr>
            <a:r>
              <a:rPr lang="en-US" dirty="0" smtClean="0"/>
              <a:t>   Reform </a:t>
            </a:r>
            <a:r>
              <a:rPr lang="en-US" dirty="0"/>
              <a:t>as proposed might also reduce militaristic rent-seeking and therefore increase value-creating entrepreneurship (Anderson etal. 2012).</a:t>
            </a:r>
          </a:p>
        </p:txBody>
      </p:sp>
    </p:spTree>
    <p:extLst>
      <p:ext uri="{BB962C8B-B14F-4D97-AF65-F5344CB8AC3E}">
        <p14:creationId xmlns:p14="http://schemas.microsoft.com/office/powerpoint/2010/main" val="290837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507958"/>
            <a:ext cx="10515600" cy="4669005"/>
          </a:xfrm>
        </p:spPr>
        <p:txBody>
          <a:bodyPr/>
          <a:lstStyle/>
          <a:p>
            <a:pPr marL="0" indent="0">
              <a:buNone/>
            </a:pPr>
            <a:r>
              <a:rPr lang="en-US" dirty="0" smtClean="0">
                <a:solidFill>
                  <a:srgbClr val="FF0000"/>
                </a:solidFill>
              </a:rPr>
              <a:t>Works Cited in this Presentation</a:t>
            </a:r>
          </a:p>
          <a:p>
            <a:pPr marL="0" indent="0">
              <a:buNone/>
            </a:pPr>
            <a:r>
              <a:rPr lang="en-US" sz="1800" dirty="0" smtClean="0"/>
              <a:t>Anderson, W.J., S.A. Kjar and J.D. Yohe. 2012. “War and the Austrian School: Modern Austrian Economists Take on Aggressive Wars.” </a:t>
            </a:r>
            <a:r>
              <a:rPr lang="en-US" sz="1800" i="1" dirty="0" smtClean="0"/>
              <a:t>The Economics of Peace and Security Journal</a:t>
            </a:r>
            <a:r>
              <a:rPr lang="en-US" sz="1800" dirty="0" smtClean="0"/>
              <a:t>. Vol. 7, No. 1, pp. 30-37.</a:t>
            </a:r>
          </a:p>
          <a:p>
            <a:pPr marL="0" indent="0">
              <a:buNone/>
            </a:pPr>
            <a:r>
              <a:rPr lang="en-US" sz="1800" dirty="0"/>
              <a:t>Duncombe, C. 2011. “Foreign Policy and the Politics of Representation: the West and its Others.” </a:t>
            </a:r>
            <a:r>
              <a:rPr lang="en-US" sz="1800" i="1" dirty="0"/>
              <a:t>Global Change, Peace and Security</a:t>
            </a:r>
            <a:r>
              <a:rPr lang="en-US" sz="1800" dirty="0"/>
              <a:t>. Vol. 23, No. 1, pp. 31-46</a:t>
            </a:r>
            <a:r>
              <a:rPr lang="en-US" sz="1800" dirty="0" smtClean="0"/>
              <a:t>.</a:t>
            </a:r>
          </a:p>
          <a:p>
            <a:pPr marL="0" indent="0">
              <a:buNone/>
            </a:pPr>
            <a:r>
              <a:rPr lang="en-US" sz="1800" dirty="0"/>
              <a:t>Engerer, H. 2011. “Security as a Public, Private or Club: Some Fundamental Considerations.” </a:t>
            </a:r>
            <a:r>
              <a:rPr lang="en-US" sz="1800" i="1" dirty="0"/>
              <a:t>Defence and Peace Economics</a:t>
            </a:r>
            <a:r>
              <a:rPr lang="en-US" sz="1800" dirty="0"/>
              <a:t> Vol. 22, No. 2, pp. 135-145.</a:t>
            </a:r>
          </a:p>
          <a:p>
            <a:pPr marL="0" indent="0">
              <a:buNone/>
            </a:pPr>
            <a:r>
              <a:rPr lang="en-US" sz="1800" dirty="0"/>
              <a:t>Gupta, R. 2012. “Designing Institutions for Global Security.” </a:t>
            </a:r>
            <a:r>
              <a:rPr lang="en-US" sz="1800" i="1" dirty="0"/>
              <a:t>The Economics of Peace and Security Journal</a:t>
            </a:r>
            <a:r>
              <a:rPr lang="en-US" sz="1800" dirty="0"/>
              <a:t>. Vol. 7, No. 2, pp. 25-32</a:t>
            </a:r>
            <a:r>
              <a:rPr lang="en-US" sz="1800" dirty="0" smtClean="0"/>
              <a:t>.</a:t>
            </a:r>
          </a:p>
          <a:p>
            <a:pPr marL="0" indent="0">
              <a:buNone/>
            </a:pPr>
            <a:r>
              <a:rPr lang="en-US" sz="1800" dirty="0"/>
              <a:t>Olson, M and R. Zeckhauser. 1966. “An Economic Theory of Alliances.” </a:t>
            </a:r>
            <a:r>
              <a:rPr lang="en-US" sz="1800" i="1" dirty="0"/>
              <a:t>Review of Economics and Statistics</a:t>
            </a:r>
            <a:r>
              <a:rPr lang="en-US" sz="1800" dirty="0"/>
              <a:t>. Vol. 48, pp. 266-279. </a:t>
            </a:r>
          </a:p>
          <a:p>
            <a:pPr marL="0" indent="0">
              <a:buNone/>
            </a:pPr>
            <a:r>
              <a:rPr lang="en-US" sz="1800" dirty="0"/>
              <a:t>Preble, C.A. 2013. “The Costs of Our Overseas Military Presence.” Cato Institute.  http://www.cato.org/blog/costs-our-overseas-military-presence. [accessed 4 February 2014].</a:t>
            </a:r>
          </a:p>
          <a:p>
            <a:pPr marL="0" indent="0">
              <a:buNone/>
            </a:pPr>
            <a:endParaRPr lang="en-US" sz="1400" dirty="0"/>
          </a:p>
          <a:p>
            <a:pPr marL="0" indent="0">
              <a:buNone/>
            </a:pPr>
            <a:endParaRPr lang="en-US" sz="1400" dirty="0"/>
          </a:p>
          <a:p>
            <a:pPr marL="0" indent="0">
              <a:buNone/>
            </a:pPr>
            <a:endParaRPr lang="en-US" sz="1400" dirty="0"/>
          </a:p>
        </p:txBody>
      </p:sp>
    </p:spTree>
    <p:extLst>
      <p:ext uri="{BB962C8B-B14F-4D97-AF65-F5344CB8AC3E}">
        <p14:creationId xmlns:p14="http://schemas.microsoft.com/office/powerpoint/2010/main" val="3114248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Alliance Economics and U.S. Military Presence Overseas</a:t>
            </a:r>
            <a:endParaRPr lang="en-US" dirty="0"/>
          </a:p>
        </p:txBody>
      </p:sp>
      <p:sp>
        <p:nvSpPr>
          <p:cNvPr id="3" name="Content Placeholder 2"/>
          <p:cNvSpPr>
            <a:spLocks noGrp="1"/>
          </p:cNvSpPr>
          <p:nvPr>
            <p:ph idx="1"/>
          </p:nvPr>
        </p:nvSpPr>
        <p:spPr>
          <a:xfrm>
            <a:off x="838200" y="1564105"/>
            <a:ext cx="10515600" cy="4612858"/>
          </a:xfrm>
        </p:spPr>
        <p:txBody>
          <a:bodyPr>
            <a:normAutofit fontScale="92500" lnSpcReduction="10000"/>
          </a:bodyPr>
          <a:lstStyle/>
          <a:p>
            <a:pPr marL="0" lvl="0" indent="0">
              <a:buNone/>
            </a:pPr>
            <a:r>
              <a:rPr lang="en-US" dirty="0">
                <a:solidFill>
                  <a:srgbClr val="FF0000"/>
                </a:solidFill>
              </a:rPr>
              <a:t>Works Cited in this </a:t>
            </a:r>
            <a:r>
              <a:rPr lang="en-US" dirty="0" smtClean="0">
                <a:solidFill>
                  <a:srgbClr val="FF0000"/>
                </a:solidFill>
              </a:rPr>
              <a:t>Presentation (cont.)</a:t>
            </a:r>
          </a:p>
          <a:p>
            <a:pPr marL="0" indent="0">
              <a:buNone/>
            </a:pPr>
            <a:r>
              <a:rPr lang="en-US" sz="1900" dirty="0" smtClean="0"/>
              <a:t>RAND Corporation. 2012. “U.S. Overseas Military Presence: What Are the Strategic Choices?” http://www.rand.org/content/dam/rand/pubs/monographs/2012/RAND_MG1211.pdf [accessed 4 February 2014].</a:t>
            </a:r>
          </a:p>
          <a:p>
            <a:pPr marL="0" indent="0">
              <a:buNone/>
            </a:pPr>
            <a:r>
              <a:rPr lang="en-US" sz="1900" dirty="0" smtClean="0"/>
              <a:t>US </a:t>
            </a:r>
            <a:r>
              <a:rPr lang="en-US" sz="1900" dirty="0"/>
              <a:t>President’s Office of Management and </a:t>
            </a:r>
            <a:r>
              <a:rPr lang="en-US" sz="1900" dirty="0" smtClean="0"/>
              <a:t>Budget (US OMB). </a:t>
            </a:r>
            <a:r>
              <a:rPr lang="en-US" sz="1900" dirty="0"/>
              <a:t>2013. </a:t>
            </a:r>
            <a:r>
              <a:rPr lang="en-US" sz="1900" i="1" dirty="0"/>
              <a:t>Fiscal Year 2014 Budget of the U.S. Government</a:t>
            </a:r>
            <a:r>
              <a:rPr lang="en-US" sz="1900" dirty="0"/>
              <a:t>.  http://www.whitehouse.gov/sites/default/files/omb/budget/fy2014/assets/budget.pdf [accessed 4 February 2014].</a:t>
            </a:r>
          </a:p>
          <a:p>
            <a:pPr marL="0" indent="0">
              <a:buNone/>
            </a:pPr>
            <a:r>
              <a:rPr lang="en-US" sz="1900" dirty="0" smtClean="0"/>
              <a:t>US </a:t>
            </a:r>
            <a:r>
              <a:rPr lang="en-US" sz="1900" dirty="0"/>
              <a:t>Senate. 2013. “Inquiry into U.S. Costs and Allied Contributions to Support the U.S. Military Presence Overseas” www.levin.senate.gov/download/sasc-overseas-basing-report [accessed 4 February 2014].‎</a:t>
            </a:r>
          </a:p>
          <a:p>
            <a:pPr marL="0" indent="0">
              <a:buNone/>
            </a:pPr>
            <a:r>
              <a:rPr lang="en-US" sz="1900" dirty="0" smtClean="0"/>
              <a:t>US </a:t>
            </a:r>
            <a:r>
              <a:rPr lang="en-US" sz="1900" dirty="0"/>
              <a:t>Department of </a:t>
            </a:r>
            <a:r>
              <a:rPr lang="en-US" sz="1900" dirty="0" smtClean="0"/>
              <a:t>Defence (US DoD). </a:t>
            </a:r>
            <a:r>
              <a:rPr lang="en-US" sz="1900" dirty="0"/>
              <a:t>2013b. “Defence Budget Priorities and Choices Fiscal Year 2014.” http://www.defence.gov/pubs/DefenceBudgetPrioritiesChoicesFiscalYear2014.pdf [7 March 2014].</a:t>
            </a:r>
          </a:p>
          <a:p>
            <a:pPr marL="0" indent="0">
              <a:buNone/>
            </a:pPr>
            <a:r>
              <a:rPr lang="en-US" sz="1900" dirty="0" smtClean="0"/>
              <a:t>US </a:t>
            </a:r>
            <a:r>
              <a:rPr lang="en-US" sz="1900" dirty="0"/>
              <a:t>Defence Manpower Data </a:t>
            </a:r>
            <a:r>
              <a:rPr lang="en-US" sz="1900" dirty="0" smtClean="0"/>
              <a:t>Center (US DMDC). </a:t>
            </a:r>
            <a:r>
              <a:rPr lang="en-US" sz="1900" dirty="0"/>
              <a:t>www.dmdc.osd.mil/appj/dwp/reports.do?category=reports&amp;subCat=milActDutReg</a:t>
            </a:r>
            <a:r>
              <a:rPr lang="en-US" sz="1900" u="sng" dirty="0"/>
              <a:t> </a:t>
            </a:r>
            <a:r>
              <a:rPr lang="en-US" sz="1900" dirty="0"/>
              <a:t>[accessed 8 February 2014].</a:t>
            </a:r>
          </a:p>
          <a:p>
            <a:pPr marL="0" indent="0">
              <a:buNone/>
            </a:pPr>
            <a:r>
              <a:rPr lang="en-US" sz="1900" dirty="0"/>
              <a:t>World Bank, Military expenditures (% of GDP).  http://data.worldbank.org/indicator/MS.MIL.XPND.GD.ZS [accessed 2 September 2013].</a:t>
            </a:r>
          </a:p>
          <a:p>
            <a:pPr marL="0" indent="0">
              <a:buNone/>
            </a:pPr>
            <a:endParaRPr lang="en-US" dirty="0"/>
          </a:p>
        </p:txBody>
      </p:sp>
    </p:spTree>
    <p:extLst>
      <p:ext uri="{BB962C8B-B14F-4D97-AF65-F5344CB8AC3E}">
        <p14:creationId xmlns:p14="http://schemas.microsoft.com/office/powerpoint/2010/main" val="366730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1210</Words>
  <Application>Microsoft Office PowerPoint</Application>
  <PresentationFormat>Widescreen</PresentationFormat>
  <Paragraphs>83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Alliance Economics and US Military Presence Overseas  (Note Title Change, now submitted to Journal of Peace and Defence Economics)</vt:lpstr>
      <vt:lpstr>Alliance Economics and U.S. Military Presence Overseas</vt:lpstr>
      <vt:lpstr>Alliance Economics and U.S. Military Presence Overseas</vt:lpstr>
      <vt:lpstr>Alliance Economics and U.S. Military Presence Overseas</vt:lpstr>
      <vt:lpstr>Alliance Economics and U.S. Military Presence Overseas</vt:lpstr>
      <vt:lpstr>Alliance Economics and U.S. Military Presence Overseas</vt:lpstr>
      <vt:lpstr>Alliance Economics and U.S. Military Presence Overseas</vt:lpstr>
      <vt:lpstr>Alliance Economics and U.S. Military Presence Overseas US Military Presence as Global Commons </vt:lpstr>
      <vt:lpstr>Alliance Economics and U.S. Military Presence Overseas US Military Presence as Global Commons </vt:lpstr>
      <vt:lpstr>Alliance Economics and U.S. Military Presence Overseas</vt:lpstr>
      <vt:lpstr>Alliance Economics and U.S. Military Presence Overseas Empirics and Defence “Burden” </vt:lpstr>
      <vt:lpstr>Alliance Economics and U.S. Military Presence Overseas Empirics and Defence “Burden”</vt:lpstr>
      <vt:lpstr>Alliance Economics and U.S. Military Presence Overseas</vt:lpstr>
      <vt:lpstr>Alliance Economics and U.S. Military Presence Overseas</vt:lpstr>
      <vt:lpstr>Alliance Economics and U.S. Military Presence Overseas</vt:lpstr>
    </vt:vector>
  </TitlesOfParts>
  <Company>The New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Alliance Economics and U.S. Military Presence Overseas (Note Title Change)</dc:title>
  <dc:creator>Cameron Weber</dc:creator>
  <cp:lastModifiedBy>Cameron Weber</cp:lastModifiedBy>
  <cp:revision>31</cp:revision>
  <cp:lastPrinted>2014-04-18T16:16:44Z</cp:lastPrinted>
  <dcterms:created xsi:type="dcterms:W3CDTF">2014-04-18T16:15:16Z</dcterms:created>
  <dcterms:modified xsi:type="dcterms:W3CDTF">2014-05-21T18:21:26Z</dcterms:modified>
</cp:coreProperties>
</file>